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3"/>
  </p:handoutMasterIdLst>
  <p:sldIdLst>
    <p:sldId id="256" r:id="rId2"/>
    <p:sldId id="258" r:id="rId3"/>
    <p:sldId id="365" r:id="rId4"/>
    <p:sldId id="338" r:id="rId5"/>
    <p:sldId id="339" r:id="rId6"/>
    <p:sldId id="340" r:id="rId7"/>
    <p:sldId id="341" r:id="rId8"/>
    <p:sldId id="342" r:id="rId9"/>
    <p:sldId id="343" r:id="rId10"/>
    <p:sldId id="344" r:id="rId11"/>
    <p:sldId id="259" r:id="rId12"/>
    <p:sldId id="275" r:id="rId13"/>
    <p:sldId id="276" r:id="rId14"/>
    <p:sldId id="345" r:id="rId15"/>
    <p:sldId id="277" r:id="rId16"/>
    <p:sldId id="278" r:id="rId17"/>
    <p:sldId id="366" r:id="rId18"/>
    <p:sldId id="367" r:id="rId19"/>
    <p:sldId id="279" r:id="rId20"/>
    <p:sldId id="280" r:id="rId21"/>
    <p:sldId id="281" r:id="rId22"/>
    <p:sldId id="282" r:id="rId23"/>
    <p:sldId id="283" r:id="rId24"/>
    <p:sldId id="346" r:id="rId25"/>
    <p:sldId id="284" r:id="rId26"/>
    <p:sldId id="285" r:id="rId27"/>
    <p:sldId id="363" r:id="rId28"/>
    <p:sldId id="286" r:id="rId29"/>
    <p:sldId id="287" r:id="rId30"/>
    <p:sldId id="288" r:id="rId31"/>
    <p:sldId id="372" r:id="rId32"/>
    <p:sldId id="373" r:id="rId33"/>
    <p:sldId id="374" r:id="rId34"/>
    <p:sldId id="375" r:id="rId35"/>
    <p:sldId id="289" r:id="rId36"/>
    <p:sldId id="337" r:id="rId37"/>
    <p:sldId id="290" r:id="rId38"/>
    <p:sldId id="291" r:id="rId39"/>
    <p:sldId id="292" r:id="rId40"/>
    <p:sldId id="293" r:id="rId41"/>
    <p:sldId id="294" r:id="rId42"/>
    <p:sldId id="295" r:id="rId43"/>
    <p:sldId id="297" r:id="rId44"/>
    <p:sldId id="298" r:id="rId45"/>
    <p:sldId id="299" r:id="rId46"/>
    <p:sldId id="347" r:id="rId47"/>
    <p:sldId id="300" r:id="rId48"/>
    <p:sldId id="398" r:id="rId49"/>
    <p:sldId id="302" r:id="rId50"/>
    <p:sldId id="377" r:id="rId51"/>
    <p:sldId id="303" r:id="rId52"/>
    <p:sldId id="361" r:id="rId53"/>
    <p:sldId id="304" r:id="rId54"/>
    <p:sldId id="348" r:id="rId55"/>
    <p:sldId id="378" r:id="rId56"/>
    <p:sldId id="379" r:id="rId57"/>
    <p:sldId id="305" r:id="rId58"/>
    <p:sldId id="306" r:id="rId59"/>
    <p:sldId id="307" r:id="rId60"/>
    <p:sldId id="308" r:id="rId61"/>
    <p:sldId id="309" r:id="rId62"/>
    <p:sldId id="331" r:id="rId63"/>
    <p:sldId id="330" r:id="rId64"/>
    <p:sldId id="334" r:id="rId65"/>
    <p:sldId id="335" r:id="rId66"/>
    <p:sldId id="336" r:id="rId67"/>
    <p:sldId id="332" r:id="rId68"/>
    <p:sldId id="333" r:id="rId69"/>
    <p:sldId id="381" r:id="rId70"/>
    <p:sldId id="387" r:id="rId71"/>
    <p:sldId id="382" r:id="rId72"/>
    <p:sldId id="383" r:id="rId73"/>
    <p:sldId id="388" r:id="rId74"/>
    <p:sldId id="384" r:id="rId75"/>
    <p:sldId id="385" r:id="rId76"/>
    <p:sldId id="389" r:id="rId77"/>
    <p:sldId id="386" r:id="rId78"/>
    <p:sldId id="390" r:id="rId79"/>
    <p:sldId id="310" r:id="rId80"/>
    <p:sldId id="311" r:id="rId81"/>
    <p:sldId id="349" r:id="rId82"/>
    <p:sldId id="312" r:id="rId83"/>
    <p:sldId id="320" r:id="rId84"/>
    <p:sldId id="313" r:id="rId85"/>
    <p:sldId id="314" r:id="rId86"/>
    <p:sldId id="368" r:id="rId87"/>
    <p:sldId id="315" r:id="rId88"/>
    <p:sldId id="316" r:id="rId89"/>
    <p:sldId id="318" r:id="rId90"/>
    <p:sldId id="319" r:id="rId91"/>
    <p:sldId id="321" r:id="rId92"/>
    <p:sldId id="350" r:id="rId93"/>
    <p:sldId id="353" r:id="rId94"/>
    <p:sldId id="354" r:id="rId95"/>
    <p:sldId id="355" r:id="rId96"/>
    <p:sldId id="391" r:id="rId97"/>
    <p:sldId id="370" r:id="rId98"/>
    <p:sldId id="358" r:id="rId99"/>
    <p:sldId id="322" r:id="rId100"/>
    <p:sldId id="323" r:id="rId101"/>
    <p:sldId id="392" r:id="rId102"/>
    <p:sldId id="359" r:id="rId103"/>
    <p:sldId id="371" r:id="rId104"/>
    <p:sldId id="362" r:id="rId105"/>
    <p:sldId id="360" r:id="rId106"/>
    <p:sldId id="325" r:id="rId107"/>
    <p:sldId id="326" r:id="rId108"/>
    <p:sldId id="327" r:id="rId109"/>
    <p:sldId id="328" r:id="rId110"/>
    <p:sldId id="296" r:id="rId111"/>
    <p:sldId id="272" r:id="rId1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2" autoAdjust="0"/>
  </p:normalViewPr>
  <p:slideViewPr>
    <p:cSldViewPr>
      <p:cViewPr varScale="1">
        <p:scale>
          <a:sx n="79" d="100"/>
          <a:sy n="79" d="100"/>
        </p:scale>
        <p:origin x="751" y="75"/>
      </p:cViewPr>
      <p:guideLst>
        <p:guide orient="horz" pos="2160"/>
        <p:guide pos="2880"/>
      </p:guideLst>
    </p:cSldViewPr>
  </p:slideViewPr>
  <p:outlineViewPr>
    <p:cViewPr>
      <p:scale>
        <a:sx n="33" d="100"/>
        <a:sy n="33" d="100"/>
      </p:scale>
      <p:origin x="0" y="13428"/>
    </p:cViewPr>
  </p:outlineViewPr>
  <p:notesTextViewPr>
    <p:cViewPr>
      <p:scale>
        <a:sx n="100" d="100"/>
        <a:sy n="100" d="100"/>
      </p:scale>
      <p:origin x="0" y="0"/>
    </p:cViewPr>
  </p:notesTextViewPr>
  <p:notesViewPr>
    <p:cSldViewPr>
      <p:cViewPr varScale="1">
        <p:scale>
          <a:sx n="89" d="100"/>
          <a:sy n="89" d="100"/>
        </p:scale>
        <p:origin x="-384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3C1B9E-DFF4-4CB1-AA32-203AF8E3B481}" type="datetimeFigureOut">
              <a:rPr lang="en-US" smtClean="0"/>
              <a:pPr/>
              <a:t>1/23/2024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6A0B91-D813-4144-BC71-4476D75C0703}" type="slidenum">
              <a:rPr lang="en-US" smtClean="0"/>
              <a:pPr/>
              <a:t>‹#›</a:t>
            </a:fld>
            <a:endParaRPr lang="en-US"/>
          </a:p>
        </p:txBody>
      </p:sp>
    </p:spTree>
    <p:extLst>
      <p:ext uri="{BB962C8B-B14F-4D97-AF65-F5344CB8AC3E}">
        <p14:creationId xmlns:p14="http://schemas.microsoft.com/office/powerpoint/2010/main" val="15335733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A3F5BF-1FE5-4270-9F19-264F200DFDD4}"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A3F5BF-1FE5-4270-9F19-264F200DFDD4}"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A3F5BF-1FE5-4270-9F19-264F200DFDD4}"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A3F5BF-1FE5-4270-9F19-264F200DFDD4}"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A3F5BF-1FE5-4270-9F19-264F200DFDD4}"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A3F5BF-1FE5-4270-9F19-264F200DFDD4}"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A3F5BF-1FE5-4270-9F19-264F200DFDD4}" type="datetimeFigureOut">
              <a:rPr lang="en-US" smtClean="0"/>
              <a:pPr/>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A3F5BF-1FE5-4270-9F19-264F200DFDD4}" type="datetimeFigureOut">
              <a:rPr lang="en-US" smtClean="0"/>
              <a:pPr/>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3F5BF-1FE5-4270-9F19-264F200DFDD4}" type="datetimeFigureOut">
              <a:rPr lang="en-US" smtClean="0"/>
              <a:pPr/>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A3F5BF-1FE5-4270-9F19-264F200DFDD4}"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A3F5BF-1FE5-4270-9F19-264F200DFDD4}"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54006-4FC4-4D31-A593-945F59D509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3F5BF-1FE5-4270-9F19-264F200DFDD4}" type="datetimeFigureOut">
              <a:rPr lang="en-US" smtClean="0"/>
              <a:pPr/>
              <a:t>1/23/2024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54006-4FC4-4D31-A593-945F59D509E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advance.lexis.com/GoToContentView?requestid=ed139652-4abb-6c3c-05e9-fb4b3fe5a62b&amp;crid=4c59efd1-d871-464f-a4b9-5311821b7818"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a:bodyPr>
          <a:lstStyle/>
          <a:p>
            <a:r>
              <a:rPr lang="en-US" sz="4000" b="1"/>
              <a:t>TAX ISSUES IN </a:t>
            </a:r>
            <a:r>
              <a:rPr lang="en-US" sz="4000" b="1" dirty="0"/>
              <a:t>DIVORCE</a:t>
            </a:r>
            <a:endParaRPr lang="en-US" dirty="0"/>
          </a:p>
        </p:txBody>
      </p:sp>
      <p:sp>
        <p:nvSpPr>
          <p:cNvPr id="3" name="Subtitle 2"/>
          <p:cNvSpPr>
            <a:spLocks noGrp="1"/>
          </p:cNvSpPr>
          <p:nvPr>
            <p:ph type="subTitle" idx="1"/>
          </p:nvPr>
        </p:nvSpPr>
        <p:spPr>
          <a:xfrm>
            <a:off x="1371600" y="2590800"/>
            <a:ext cx="6400800" cy="1752600"/>
          </a:xfrm>
        </p:spPr>
        <p:txBody>
          <a:bodyPr>
            <a:normAutofit fontScale="25000" lnSpcReduction="20000"/>
          </a:bodyPr>
          <a:lstStyle/>
          <a:p>
            <a:r>
              <a:rPr lang="en-US" sz="12800" dirty="0"/>
              <a:t>Presented by:</a:t>
            </a:r>
          </a:p>
          <a:p>
            <a:endParaRPr lang="en-US" sz="12800" dirty="0"/>
          </a:p>
          <a:p>
            <a:r>
              <a:rPr lang="en-US" sz="12800" dirty="0"/>
              <a:t>Todd R. DeVallance</a:t>
            </a:r>
          </a:p>
          <a:p>
            <a:r>
              <a:rPr lang="en-US" sz="12800" dirty="0"/>
              <a:t>todd@devallancelaw.com</a:t>
            </a:r>
          </a:p>
          <a:p>
            <a:endParaRPr lang="en-US" sz="128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514C-E74C-4A15-BB53-03ABE7A2B22A}"/>
              </a:ext>
            </a:extLst>
          </p:cNvPr>
          <p:cNvSpPr>
            <a:spLocks noGrp="1"/>
          </p:cNvSpPr>
          <p:nvPr>
            <p:ph type="title"/>
          </p:nvPr>
        </p:nvSpPr>
        <p:spPr/>
        <p:txBody>
          <a:bodyPr/>
          <a:lstStyle/>
          <a:p>
            <a:r>
              <a:rPr lang="en-US" b="1" dirty="0"/>
              <a:t>TAX CUT AND JOBS ACT OF 2017</a:t>
            </a:r>
            <a:endParaRPr lang="en-US" dirty="0"/>
          </a:p>
        </p:txBody>
      </p:sp>
      <p:sp>
        <p:nvSpPr>
          <p:cNvPr id="3" name="Content Placeholder 2">
            <a:extLst>
              <a:ext uri="{FF2B5EF4-FFF2-40B4-BE49-F238E27FC236}">
                <a16:creationId xmlns:a16="http://schemas.microsoft.com/office/drawing/2014/main" id="{A631CC7E-946C-4D48-A343-C397E08AAD40}"/>
              </a:ext>
            </a:extLst>
          </p:cNvPr>
          <p:cNvSpPr>
            <a:spLocks noGrp="1"/>
          </p:cNvSpPr>
          <p:nvPr>
            <p:ph idx="1"/>
          </p:nvPr>
        </p:nvSpPr>
        <p:spPr/>
        <p:txBody>
          <a:bodyPr/>
          <a:lstStyle/>
          <a:p>
            <a:r>
              <a:rPr lang="en-US" b="1" u="sng" dirty="0"/>
              <a:t>Tax Credit for Non-Child dependents</a:t>
            </a:r>
            <a:r>
              <a:rPr lang="en-US" b="1" dirty="0"/>
              <a:t>.</a:t>
            </a:r>
            <a:r>
              <a:rPr lang="en-US" dirty="0"/>
              <a:t> The Tax Bill added an additional tax credit of $500 for other dependents such as children age 17 and over and/or other qualified dependents that may reside with the tax payor.</a:t>
            </a:r>
          </a:p>
          <a:p>
            <a:endParaRPr lang="en-US" dirty="0"/>
          </a:p>
        </p:txBody>
      </p:sp>
    </p:spTree>
    <p:extLst>
      <p:ext uri="{BB962C8B-B14F-4D97-AF65-F5344CB8AC3E}">
        <p14:creationId xmlns:p14="http://schemas.microsoft.com/office/powerpoint/2010/main" val="330055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DEPENDENCY EXEMPTIONS</a:t>
            </a:r>
          </a:p>
        </p:txBody>
      </p:sp>
      <p:sp>
        <p:nvSpPr>
          <p:cNvPr id="3" name="Content Placeholder 2"/>
          <p:cNvSpPr>
            <a:spLocks noGrp="1"/>
          </p:cNvSpPr>
          <p:nvPr>
            <p:ph idx="1"/>
          </p:nvPr>
        </p:nvSpPr>
        <p:spPr/>
        <p:txBody>
          <a:bodyPr>
            <a:normAutofit fontScale="92500"/>
          </a:bodyPr>
          <a:lstStyle/>
          <a:p>
            <a:r>
              <a:rPr lang="en-US" b="1" u="sng" dirty="0"/>
              <a:t>Noncustodial Parent May Claim Exemption.</a:t>
            </a:r>
            <a:r>
              <a:rPr lang="en-US" dirty="0"/>
              <a:t> The noncustodial parent can claim the exemption for a child if the custodial parent formally releases the exemption via IRS Form 8332.  The child still must meet the IRS qualifications of a dependent.  </a:t>
            </a:r>
          </a:p>
          <a:p>
            <a:pPr>
              <a:buNone/>
            </a:pPr>
            <a:endParaRPr lang="en-US" dirty="0"/>
          </a:p>
          <a:p>
            <a:r>
              <a:rPr lang="en-US" dirty="0"/>
              <a:t>The waiver does not have to be permanent and can be revoked at a later date by the custodial parent. </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2B933-B986-4C29-B0D8-328A6035A665}"/>
              </a:ext>
            </a:extLst>
          </p:cNvPr>
          <p:cNvSpPr>
            <a:spLocks noGrp="1"/>
          </p:cNvSpPr>
          <p:nvPr>
            <p:ph type="title"/>
          </p:nvPr>
        </p:nvSpPr>
        <p:spPr/>
        <p:txBody>
          <a:bodyPr/>
          <a:lstStyle/>
          <a:p>
            <a:r>
              <a:rPr lang="en-US" b="1" dirty="0"/>
              <a:t>MEDICAL EXPENSES</a:t>
            </a:r>
          </a:p>
        </p:txBody>
      </p:sp>
      <p:sp>
        <p:nvSpPr>
          <p:cNvPr id="3" name="Content Placeholder 2">
            <a:extLst>
              <a:ext uri="{FF2B5EF4-FFF2-40B4-BE49-F238E27FC236}">
                <a16:creationId xmlns:a16="http://schemas.microsoft.com/office/drawing/2014/main" id="{0B6C5D25-DEF0-4CDF-9083-0781E2BFC8C9}"/>
              </a:ext>
            </a:extLst>
          </p:cNvPr>
          <p:cNvSpPr>
            <a:spLocks noGrp="1"/>
          </p:cNvSpPr>
          <p:nvPr>
            <p:ph idx="1"/>
          </p:nvPr>
        </p:nvSpPr>
        <p:spPr/>
        <p:txBody>
          <a:bodyPr>
            <a:normAutofit fontScale="70000" lnSpcReduction="20000"/>
          </a:bodyPr>
          <a:lstStyle/>
          <a:p>
            <a:r>
              <a:rPr lang="en-US" dirty="0"/>
              <a:t>The right to claim medical expenses paid for a child does not require the parent to be entitled to a dependency exemption for the child. Internal Revenue Code § 213 permits an itemized deduction for medical care for the taxpayer, his/her spouse and his/her dependents to the extent such expenses exceed 7.5% of adjusted gross income.  Treas. Reg. § 1.213-1. IRC § 213(d)(5) permits either parent, not just the parent who can claim a child as a dependent, to deduct such expenses. The deduction may be taken for any person who was the taxpayer’s spouse or dependent when the medical or dental services were rendered or the expenses were paid.  A child of divorced parents is treated as a dependent of both parents for this purpose, even without a declaration or IRS Form 8332 signed by the custodial parent releasing the claim to the dependent.  IRC § 213(d)(5); Rev Proc. 2008-48. </a:t>
            </a:r>
          </a:p>
        </p:txBody>
      </p:sp>
    </p:spTree>
    <p:extLst>
      <p:ext uri="{BB962C8B-B14F-4D97-AF65-F5344CB8AC3E}">
        <p14:creationId xmlns:p14="http://schemas.microsoft.com/office/powerpoint/2010/main" val="342685346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2CB0D-8AD3-40D4-81F4-72D782A96D31}"/>
              </a:ext>
            </a:extLst>
          </p:cNvPr>
          <p:cNvSpPr>
            <a:spLocks noGrp="1"/>
          </p:cNvSpPr>
          <p:nvPr>
            <p:ph type="title"/>
          </p:nvPr>
        </p:nvSpPr>
        <p:spPr/>
        <p:txBody>
          <a:bodyPr/>
          <a:lstStyle/>
          <a:p>
            <a:r>
              <a:rPr lang="en-US" b="1" dirty="0"/>
              <a:t>PHASEOUTS</a:t>
            </a:r>
          </a:p>
        </p:txBody>
      </p:sp>
      <p:sp>
        <p:nvSpPr>
          <p:cNvPr id="3" name="Content Placeholder 2">
            <a:extLst>
              <a:ext uri="{FF2B5EF4-FFF2-40B4-BE49-F238E27FC236}">
                <a16:creationId xmlns:a16="http://schemas.microsoft.com/office/drawing/2014/main" id="{78B9AB63-9035-410D-A708-9A768E672432}"/>
              </a:ext>
            </a:extLst>
          </p:cNvPr>
          <p:cNvSpPr>
            <a:spLocks noGrp="1"/>
          </p:cNvSpPr>
          <p:nvPr>
            <p:ph idx="1"/>
          </p:nvPr>
        </p:nvSpPr>
        <p:spPr>
          <a:xfrm>
            <a:off x="457200" y="1600200"/>
            <a:ext cx="8229600" cy="4525963"/>
          </a:xfrm>
        </p:spPr>
        <p:txBody>
          <a:bodyPr>
            <a:noAutofit/>
          </a:bodyPr>
          <a:lstStyle/>
          <a:p>
            <a:r>
              <a:rPr lang="en-US" sz="2600" dirty="0"/>
              <a:t>Some tax code provisions “phaseout” i.e., the value is diminished as income increases for taxpayers with higher income as a way to provide tax benefits for lower income tax payers.  Phaseouts work to increase the amount of taxes paid to a particular individual and result in higher tax.  Phaseouts can impact personal exemptions, itemized deductions, earned income tax credits, marginal tax rate and other retirement contributions. </a:t>
            </a:r>
          </a:p>
        </p:txBody>
      </p:sp>
    </p:spTree>
    <p:extLst>
      <p:ext uri="{BB962C8B-B14F-4D97-AF65-F5344CB8AC3E}">
        <p14:creationId xmlns:p14="http://schemas.microsoft.com/office/powerpoint/2010/main" val="12578031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CAE-0247-4AEC-ABF4-B3578AB0EC12}"/>
              </a:ext>
            </a:extLst>
          </p:cNvPr>
          <p:cNvSpPr>
            <a:spLocks noGrp="1"/>
          </p:cNvSpPr>
          <p:nvPr>
            <p:ph type="title"/>
          </p:nvPr>
        </p:nvSpPr>
        <p:spPr/>
        <p:txBody>
          <a:bodyPr/>
          <a:lstStyle/>
          <a:p>
            <a:r>
              <a:rPr lang="en-US" b="1" dirty="0"/>
              <a:t>PHASEOUTS</a:t>
            </a:r>
            <a:endParaRPr lang="en-US" dirty="0"/>
          </a:p>
        </p:txBody>
      </p:sp>
      <p:sp>
        <p:nvSpPr>
          <p:cNvPr id="3" name="Content Placeholder 2">
            <a:extLst>
              <a:ext uri="{FF2B5EF4-FFF2-40B4-BE49-F238E27FC236}">
                <a16:creationId xmlns:a16="http://schemas.microsoft.com/office/drawing/2014/main" id="{33365245-06D1-4476-A492-60121CB54393}"/>
              </a:ext>
            </a:extLst>
          </p:cNvPr>
          <p:cNvSpPr>
            <a:spLocks noGrp="1"/>
          </p:cNvSpPr>
          <p:nvPr>
            <p:ph idx="1"/>
          </p:nvPr>
        </p:nvSpPr>
        <p:spPr/>
        <p:txBody>
          <a:bodyPr/>
          <a:lstStyle/>
          <a:p>
            <a:pPr marL="0" indent="0">
              <a:buNone/>
            </a:pPr>
            <a:r>
              <a:rPr lang="en-US" dirty="0"/>
              <a:t>Phaseouts can have different effects on tax payers depending on how they are structured.  Some phaseouts reduce credits and therefore, have the same tax effect for the tax payer.  Others reduce deductions, which then impacts the amount of tax paid depending on the tax payer’s marginal tax rate. </a:t>
            </a:r>
          </a:p>
        </p:txBody>
      </p:sp>
    </p:spTree>
    <p:extLst>
      <p:ext uri="{BB962C8B-B14F-4D97-AF65-F5344CB8AC3E}">
        <p14:creationId xmlns:p14="http://schemas.microsoft.com/office/powerpoint/2010/main" val="39226407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2D1B7-0F49-477D-BC41-935AB5393A3B}"/>
              </a:ext>
            </a:extLst>
          </p:cNvPr>
          <p:cNvSpPr>
            <a:spLocks noGrp="1"/>
          </p:cNvSpPr>
          <p:nvPr>
            <p:ph type="title"/>
          </p:nvPr>
        </p:nvSpPr>
        <p:spPr/>
        <p:txBody>
          <a:bodyPr/>
          <a:lstStyle/>
          <a:p>
            <a:r>
              <a:rPr lang="en-US" b="1" dirty="0"/>
              <a:t>PHASEOUTS</a:t>
            </a:r>
            <a:endParaRPr lang="en-US" dirty="0"/>
          </a:p>
        </p:txBody>
      </p:sp>
      <p:sp>
        <p:nvSpPr>
          <p:cNvPr id="3" name="Content Placeholder 2">
            <a:extLst>
              <a:ext uri="{FF2B5EF4-FFF2-40B4-BE49-F238E27FC236}">
                <a16:creationId xmlns:a16="http://schemas.microsoft.com/office/drawing/2014/main" id="{2B88BF6E-B787-4762-B173-D8189ED5760C}"/>
              </a:ext>
            </a:extLst>
          </p:cNvPr>
          <p:cNvSpPr>
            <a:spLocks noGrp="1"/>
          </p:cNvSpPr>
          <p:nvPr>
            <p:ph idx="1"/>
          </p:nvPr>
        </p:nvSpPr>
        <p:spPr/>
        <p:txBody>
          <a:bodyPr/>
          <a:lstStyle/>
          <a:p>
            <a:r>
              <a:rPr lang="en-US" b="1" dirty="0"/>
              <a:t>UNDER THE TAX CUT AND JOBS ACT OF 2017 – THE PHASEOUT OR OVERALL LIMITATION ON ITEMIZED DEDUCTIONS IS REPEALED FOR THE YEARS 2018 THROUGH 2025</a:t>
            </a:r>
            <a:endParaRPr lang="en-US" dirty="0"/>
          </a:p>
          <a:p>
            <a:endParaRPr lang="en-US" dirty="0"/>
          </a:p>
        </p:txBody>
      </p:sp>
    </p:spTree>
    <p:extLst>
      <p:ext uri="{BB962C8B-B14F-4D97-AF65-F5344CB8AC3E}">
        <p14:creationId xmlns:p14="http://schemas.microsoft.com/office/powerpoint/2010/main" val="16850053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0CC4-D484-4C64-990F-817E4896942F}"/>
              </a:ext>
            </a:extLst>
          </p:cNvPr>
          <p:cNvSpPr>
            <a:spLocks noGrp="1"/>
          </p:cNvSpPr>
          <p:nvPr>
            <p:ph type="title"/>
          </p:nvPr>
        </p:nvSpPr>
        <p:spPr/>
        <p:txBody>
          <a:bodyPr/>
          <a:lstStyle/>
          <a:p>
            <a:r>
              <a:rPr lang="en-US" b="1" dirty="0"/>
              <a:t>DEDUCTING LEGAL FEES</a:t>
            </a:r>
          </a:p>
        </p:txBody>
      </p:sp>
      <p:sp>
        <p:nvSpPr>
          <p:cNvPr id="3" name="Content Placeholder 2">
            <a:extLst>
              <a:ext uri="{FF2B5EF4-FFF2-40B4-BE49-F238E27FC236}">
                <a16:creationId xmlns:a16="http://schemas.microsoft.com/office/drawing/2014/main" id="{28F5F198-151E-4103-887C-41AED4F17F42}"/>
              </a:ext>
            </a:extLst>
          </p:cNvPr>
          <p:cNvSpPr>
            <a:spLocks noGrp="1"/>
          </p:cNvSpPr>
          <p:nvPr>
            <p:ph idx="1"/>
          </p:nvPr>
        </p:nvSpPr>
        <p:spPr/>
        <p:txBody>
          <a:bodyPr/>
          <a:lstStyle/>
          <a:p>
            <a:r>
              <a:rPr lang="en-US" b="1" dirty="0"/>
              <a:t>***NOTE:  UNDER THE TAX CUT AND JOBS ACT OF 2017 – THE MISC. ITEMIZED DEDUCTIONS SUBJECT TO THE 2% OF AGI LIMIT MAY </a:t>
            </a:r>
            <a:r>
              <a:rPr lang="en-US" b="1" u="sng" dirty="0"/>
              <a:t>NOT</a:t>
            </a:r>
            <a:r>
              <a:rPr lang="en-US" b="1" dirty="0"/>
              <a:t> BE CLAIMED IN TAX YEARS BEGINNING IN 2018 THROUGH 2025***</a:t>
            </a:r>
            <a:endParaRPr lang="en-US" dirty="0"/>
          </a:p>
          <a:p>
            <a:endParaRPr lang="en-US" dirty="0"/>
          </a:p>
        </p:txBody>
      </p:sp>
    </p:spTree>
    <p:extLst>
      <p:ext uri="{BB962C8B-B14F-4D97-AF65-F5344CB8AC3E}">
        <p14:creationId xmlns:p14="http://schemas.microsoft.com/office/powerpoint/2010/main" val="20251588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IX. DEDUCTING LEGAL FEES</a:t>
            </a:r>
          </a:p>
        </p:txBody>
      </p:sp>
      <p:sp>
        <p:nvSpPr>
          <p:cNvPr id="3" name="Content Placeholder 2"/>
          <p:cNvSpPr>
            <a:spLocks noGrp="1"/>
          </p:cNvSpPr>
          <p:nvPr>
            <p:ph idx="1"/>
          </p:nvPr>
        </p:nvSpPr>
        <p:spPr/>
        <p:txBody>
          <a:bodyPr>
            <a:normAutofit fontScale="92500" lnSpcReduction="10000"/>
          </a:bodyPr>
          <a:lstStyle/>
          <a:p>
            <a:r>
              <a:rPr lang="en-US" b="1" u="sng" dirty="0"/>
              <a:t>Deducting Legal Fees for Tax Advice and Spousal Support</a:t>
            </a:r>
            <a:r>
              <a:rPr lang="en-US" b="1" dirty="0"/>
              <a:t>.</a:t>
            </a:r>
            <a:r>
              <a:rPr lang="en-US" dirty="0"/>
              <a:t>  While a taxpayer cannot deduct the court costs and legal fees for getting a divorce, there are two possible deductions an individual may be entitled to receive in connection with a divorce: (1) fees for tax advice; and (2) fees to obtain or collect spousal support.  A taxpayer must itemize their deductions to obtain these deductions and both are subject to the 2% limit of adjusted gross income.</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DEDUCTING LEGAL FEES</a:t>
            </a:r>
          </a:p>
        </p:txBody>
      </p:sp>
      <p:sp>
        <p:nvSpPr>
          <p:cNvPr id="3" name="Content Placeholder 2"/>
          <p:cNvSpPr>
            <a:spLocks noGrp="1"/>
          </p:cNvSpPr>
          <p:nvPr>
            <p:ph idx="1"/>
          </p:nvPr>
        </p:nvSpPr>
        <p:spPr/>
        <p:txBody>
          <a:bodyPr/>
          <a:lstStyle/>
          <a:p>
            <a:pPr lvl="0"/>
            <a:r>
              <a:rPr lang="en-US" b="1" u="sng" dirty="0"/>
              <a:t>Fees for Tax Advice</a:t>
            </a:r>
            <a:r>
              <a:rPr lang="en-US" dirty="0"/>
              <a:t>. Pursuant to IRS Publication 504, a taxpayer can deduct fees for advice on federal, state, and local taxes of all types, including income, estate, gift, inheritance, and property taxes provided that the time spent for the tax advice related to the divorce is itemized on the attorney billing statements.  </a:t>
            </a: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DEDUCTING LEGAL FEES</a:t>
            </a:r>
          </a:p>
        </p:txBody>
      </p:sp>
      <p:sp>
        <p:nvSpPr>
          <p:cNvPr id="3" name="Content Placeholder 2"/>
          <p:cNvSpPr>
            <a:spLocks noGrp="1"/>
          </p:cNvSpPr>
          <p:nvPr>
            <p:ph idx="1"/>
          </p:nvPr>
        </p:nvSpPr>
        <p:spPr/>
        <p:txBody>
          <a:bodyPr>
            <a:normAutofit lnSpcReduction="10000"/>
          </a:bodyPr>
          <a:lstStyle/>
          <a:p>
            <a:pPr lvl="0"/>
            <a:r>
              <a:rPr lang="en-US" b="1" u="sng" dirty="0"/>
              <a:t>Fees to Obtain or Collect Spousal Support</a:t>
            </a:r>
            <a:r>
              <a:rPr lang="en-US" dirty="0"/>
              <a:t>.  In addition, an individual receiving spousal support must include the funds in the spouse’s gross income for tax purposes.  Therefore, the individual receiving support can deduct the fees paid to establish or collect a spousal support award, provided the time spent on obtaining or collecting spousal support is itemized on the attorney billing statements.</a:t>
            </a: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DEDUCTING LEGAL FEES</a:t>
            </a:r>
          </a:p>
        </p:txBody>
      </p:sp>
      <p:sp>
        <p:nvSpPr>
          <p:cNvPr id="3" name="Content Placeholder 2"/>
          <p:cNvSpPr>
            <a:spLocks noGrp="1"/>
          </p:cNvSpPr>
          <p:nvPr>
            <p:ph idx="1"/>
          </p:nvPr>
        </p:nvSpPr>
        <p:spPr/>
        <p:txBody>
          <a:bodyPr/>
          <a:lstStyle/>
          <a:p>
            <a:pPr lvl="0"/>
            <a:r>
              <a:rPr lang="en-US" b="1" u="sng" dirty="0"/>
              <a:t>Billing Practice</a:t>
            </a:r>
            <a:r>
              <a:rPr lang="en-US" b="1" dirty="0"/>
              <a:t>.</a:t>
            </a:r>
            <a:r>
              <a:rPr lang="en-US" dirty="0"/>
              <a:t> As a family law practitioner, it is important to itemize on your billing statements the work performed which includes fees for federal, state or local taxes.  It is also important to itemize the time spent on work performed on securing or enforcing a spousal maintenance obligation so your client can deduct those fees from taxable income.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II.  FILING STATUS</a:t>
            </a:r>
          </a:p>
        </p:txBody>
      </p:sp>
      <p:sp>
        <p:nvSpPr>
          <p:cNvPr id="3" name="Content Placeholder 2"/>
          <p:cNvSpPr>
            <a:spLocks noGrp="1"/>
          </p:cNvSpPr>
          <p:nvPr>
            <p:ph idx="1"/>
          </p:nvPr>
        </p:nvSpPr>
        <p:spPr/>
        <p:txBody>
          <a:bodyPr>
            <a:normAutofit lnSpcReduction="10000"/>
          </a:bodyPr>
          <a:lstStyle/>
          <a:p>
            <a:pPr marL="971550" lvl="1" indent="-514350">
              <a:buAutoNum type="arabicPeriod"/>
            </a:pPr>
            <a:r>
              <a:rPr lang="en-US" dirty="0"/>
              <a:t>Single</a:t>
            </a:r>
          </a:p>
          <a:p>
            <a:pPr marL="971550" lvl="1" indent="-514350">
              <a:buAutoNum type="arabicPeriod"/>
            </a:pPr>
            <a:endParaRPr lang="en-US" dirty="0"/>
          </a:p>
          <a:p>
            <a:pPr marL="971550" lvl="1" indent="-514350">
              <a:buAutoNum type="arabicPeriod"/>
            </a:pPr>
            <a:r>
              <a:rPr lang="en-US" dirty="0"/>
              <a:t>Married Filing Jointly</a:t>
            </a:r>
          </a:p>
          <a:p>
            <a:pPr marL="971550" lvl="1" indent="-514350">
              <a:buAutoNum type="arabicPeriod"/>
            </a:pPr>
            <a:endParaRPr lang="en-US" dirty="0"/>
          </a:p>
          <a:p>
            <a:pPr marL="971550" lvl="1" indent="-514350">
              <a:buAutoNum type="arabicPeriod"/>
            </a:pPr>
            <a:r>
              <a:rPr lang="en-US" dirty="0"/>
              <a:t>Head of Household</a:t>
            </a:r>
          </a:p>
          <a:p>
            <a:pPr marL="971550" lvl="1" indent="-514350">
              <a:buAutoNum type="arabicPeriod"/>
            </a:pPr>
            <a:endParaRPr lang="en-US" dirty="0"/>
          </a:p>
          <a:p>
            <a:pPr marL="971550" lvl="1" indent="-514350">
              <a:buAutoNum type="arabicPeriod"/>
            </a:pPr>
            <a:r>
              <a:rPr lang="en-US" dirty="0"/>
              <a:t>Married Filing Separately</a:t>
            </a:r>
          </a:p>
          <a:p>
            <a:pPr marL="971550" lvl="1" indent="-514350">
              <a:buAutoNum type="arabicPeriod"/>
            </a:pPr>
            <a:endParaRPr lang="en-US" dirty="0"/>
          </a:p>
          <a:p>
            <a:pPr marL="971550" lvl="1" indent="-514350">
              <a:buAutoNum type="arabicPeriod"/>
            </a:pPr>
            <a:r>
              <a:rPr lang="en-US" dirty="0"/>
              <a:t>Qualified Widow(</a:t>
            </a:r>
            <a:r>
              <a:rPr lang="en-US" dirty="0" err="1"/>
              <a:t>er</a:t>
            </a:r>
            <a:r>
              <a:rPr lang="en-US" dirty="0"/>
              <a:t>) with Dependent Child</a:t>
            </a:r>
          </a:p>
          <a:p>
            <a:pPr marL="971550" lvl="1" indent="-514350">
              <a:buAutoNum type="arabicPeriod"/>
            </a:pPr>
            <a:endParaRPr lang="en-US" dirty="0"/>
          </a:p>
        </p:txBody>
      </p:sp>
    </p:spTree>
  </p:cSld>
  <p:clrMapOvr>
    <a:masterClrMapping/>
  </p:clrMapOvr>
  <p:transition>
    <p:zoom/>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X. ADDITIONAL TAX RESOURCES</a:t>
            </a:r>
            <a:r>
              <a:rPr lang="en-US" dirty="0"/>
              <a:t>	</a:t>
            </a:r>
          </a:p>
        </p:txBody>
      </p:sp>
      <p:sp>
        <p:nvSpPr>
          <p:cNvPr id="3" name="Content Placeholder 2"/>
          <p:cNvSpPr>
            <a:spLocks noGrp="1"/>
          </p:cNvSpPr>
          <p:nvPr>
            <p:ph idx="1"/>
          </p:nvPr>
        </p:nvSpPr>
        <p:spPr/>
        <p:txBody>
          <a:bodyPr>
            <a:normAutofit fontScale="85000" lnSpcReduction="20000"/>
          </a:bodyPr>
          <a:lstStyle/>
          <a:p>
            <a:r>
              <a:rPr lang="en-US" sz="3800" b="1" dirty="0"/>
              <a:t>Internal Revenue Code and Treasury Regulations</a:t>
            </a:r>
          </a:p>
          <a:p>
            <a:pPr>
              <a:buNone/>
            </a:pPr>
            <a:endParaRPr lang="en-US" sz="3800" dirty="0"/>
          </a:p>
          <a:p>
            <a:r>
              <a:rPr lang="en-US" sz="3800" b="1" dirty="0"/>
              <a:t>U.S. Master Tax Guide</a:t>
            </a:r>
            <a:endParaRPr lang="en-US" sz="3800" dirty="0"/>
          </a:p>
          <a:p>
            <a:endParaRPr lang="en-US" sz="3800" dirty="0"/>
          </a:p>
          <a:p>
            <a:r>
              <a:rPr lang="en-US" sz="3800" b="1" dirty="0" err="1"/>
              <a:t>Frumkes</a:t>
            </a:r>
            <a:r>
              <a:rPr lang="en-US" sz="3800" b="1" dirty="0"/>
              <a:t> on Divorce Taxation</a:t>
            </a:r>
            <a:endParaRPr lang="en-US" sz="3800" dirty="0"/>
          </a:p>
          <a:p>
            <a:endParaRPr lang="en-US" sz="3800" b="1" dirty="0"/>
          </a:p>
          <a:p>
            <a:r>
              <a:rPr lang="en-US" sz="3800" b="1" dirty="0"/>
              <a:t>Department of Labor’s publication on Qualified Domestic Relations Orders</a:t>
            </a:r>
            <a:endParaRPr lang="en-US" sz="3800" dirty="0"/>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a:t>
            </a:r>
          </a:p>
        </p:txBody>
      </p:sp>
      <p:sp>
        <p:nvSpPr>
          <p:cNvPr id="3" name="Content Placeholder 2"/>
          <p:cNvSpPr>
            <a:spLocks noGrp="1"/>
          </p:cNvSpPr>
          <p:nvPr>
            <p:ph idx="1"/>
          </p:nvPr>
        </p:nvSpPr>
        <p:spPr/>
        <p:txBody>
          <a:bodyPr/>
          <a:lstStyle/>
          <a:p>
            <a:pPr algn="ctr">
              <a:buNone/>
            </a:pPr>
            <a:endParaRPr lang="en-US" dirty="0"/>
          </a:p>
          <a:p>
            <a:endParaRPr lang="en-US" dirty="0"/>
          </a:p>
          <a:p>
            <a:pPr algn="ctr">
              <a:buNone/>
            </a:pPr>
            <a:r>
              <a:rPr lang="en-US" b="1" dirty="0"/>
              <a:t>Todd R. DeVallance</a:t>
            </a:r>
          </a:p>
          <a:p>
            <a:pPr algn="ctr">
              <a:buNone/>
            </a:pPr>
            <a:r>
              <a:rPr lang="en-US" b="1"/>
              <a:t>todd@devallancelaw.</a:t>
            </a:r>
            <a:r>
              <a:rPr lang="en-US" b="1" dirty="0"/>
              <a:t>com</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FILING JOINTLY OR SEPARATELY</a:t>
            </a:r>
            <a:endParaRPr lang="en-US" dirty="0"/>
          </a:p>
        </p:txBody>
      </p:sp>
      <p:sp>
        <p:nvSpPr>
          <p:cNvPr id="3" name="Content Placeholder 2"/>
          <p:cNvSpPr>
            <a:spLocks noGrp="1"/>
          </p:cNvSpPr>
          <p:nvPr>
            <p:ph idx="1"/>
          </p:nvPr>
        </p:nvSpPr>
        <p:spPr/>
        <p:txBody>
          <a:bodyPr/>
          <a:lstStyle/>
          <a:p>
            <a:r>
              <a:rPr lang="en-US" b="1" u="sng" dirty="0"/>
              <a:t>Joint and Several Liability</a:t>
            </a:r>
            <a:r>
              <a:rPr lang="en-US" b="1" dirty="0"/>
              <a:t>.   </a:t>
            </a:r>
            <a:r>
              <a:rPr lang="en-US" dirty="0"/>
              <a:t>Both spouses may be held responsible, jointly and individually, for the tax and any interest or penalty due on a joint return. </a:t>
            </a:r>
          </a:p>
          <a:p>
            <a:endParaRPr lang="en-US" dirty="0"/>
          </a:p>
          <a:p>
            <a:r>
              <a:rPr lang="en-US" dirty="0"/>
              <a:t>A hold harmless provision in the decree, however, could be enforced through the divorce court.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FILING JOINTLY OR SEPARATELY</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u="sng" dirty="0"/>
              <a:t>Married Filing Jointly</a:t>
            </a:r>
            <a:r>
              <a:rPr lang="en-US" b="1" dirty="0"/>
              <a:t>. </a:t>
            </a:r>
            <a:r>
              <a:rPr lang="en-US" dirty="0"/>
              <a:t>A husband and wife can file a joint tax return provided that a final decree of divorce or separate maintenance has not been filed on the last day of the tax year. </a:t>
            </a:r>
          </a:p>
          <a:p>
            <a:pPr lvl="0"/>
            <a:endParaRPr lang="en-US" dirty="0"/>
          </a:p>
          <a:p>
            <a:pPr lvl="0"/>
            <a:r>
              <a:rPr lang="en-US" dirty="0"/>
              <a:t>Depending on facts and circumstances, a client may want to wait until after December 31</a:t>
            </a:r>
            <a:r>
              <a:rPr lang="en-US" baseline="30000" dirty="0"/>
              <a:t>st</a:t>
            </a:r>
            <a:r>
              <a:rPr lang="en-US" dirty="0"/>
              <a:t> to file the final divorce or separation decree, depending on whether they want to file jointly with their spouse or single.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09D18-39AD-49F5-98F3-DF4DF7280E46}"/>
              </a:ext>
            </a:extLst>
          </p:cNvPr>
          <p:cNvSpPr>
            <a:spLocks noGrp="1"/>
          </p:cNvSpPr>
          <p:nvPr>
            <p:ph type="title"/>
          </p:nvPr>
        </p:nvSpPr>
        <p:spPr/>
        <p:txBody>
          <a:bodyPr/>
          <a:lstStyle/>
          <a:p>
            <a:r>
              <a:rPr lang="en-US" b="1" dirty="0"/>
              <a:t>FILING JOINTLY OR SEPARATELY</a:t>
            </a:r>
            <a:endParaRPr lang="en-US" dirty="0"/>
          </a:p>
        </p:txBody>
      </p:sp>
      <p:sp>
        <p:nvSpPr>
          <p:cNvPr id="3" name="Content Placeholder 2">
            <a:extLst>
              <a:ext uri="{FF2B5EF4-FFF2-40B4-BE49-F238E27FC236}">
                <a16:creationId xmlns:a16="http://schemas.microsoft.com/office/drawing/2014/main" id="{2AF9A772-5E2C-4328-A841-4823294F3E53}"/>
              </a:ext>
            </a:extLst>
          </p:cNvPr>
          <p:cNvSpPr>
            <a:spLocks noGrp="1"/>
          </p:cNvSpPr>
          <p:nvPr>
            <p:ph idx="1"/>
          </p:nvPr>
        </p:nvSpPr>
        <p:spPr/>
        <p:txBody>
          <a:bodyPr/>
          <a:lstStyle/>
          <a:p>
            <a:r>
              <a:rPr lang="en-US" b="1" dirty="0"/>
              <a:t>***REMINDER:  UNDER THE TAX CUT AND JOBS ACT OF 2017 – SPOUSAL MAINTENANCE WILL </a:t>
            </a:r>
            <a:r>
              <a:rPr lang="en-US" b="1" u="sng" dirty="0"/>
              <a:t>NOT</a:t>
            </a:r>
            <a:r>
              <a:rPr lang="en-US" b="1" dirty="0"/>
              <a:t> BE TAX DEDUCTIBLE TO THE PAYING SPOUSE FOR DECREES ENTERED AFTER DECEMBER 31, 2018.***</a:t>
            </a:r>
            <a:endParaRPr lang="en-US" dirty="0"/>
          </a:p>
          <a:p>
            <a:endParaRPr lang="en-US" dirty="0"/>
          </a:p>
        </p:txBody>
      </p:sp>
    </p:spTree>
    <p:extLst>
      <p:ext uri="{BB962C8B-B14F-4D97-AF65-F5344CB8AC3E}">
        <p14:creationId xmlns:p14="http://schemas.microsoft.com/office/powerpoint/2010/main" val="322440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HEAD OF HOUSEHOLD</a:t>
            </a:r>
            <a:endParaRPr lang="en-US" dirty="0"/>
          </a:p>
        </p:txBody>
      </p:sp>
      <p:sp>
        <p:nvSpPr>
          <p:cNvPr id="3" name="Content Placeholder 2"/>
          <p:cNvSpPr>
            <a:spLocks noGrp="1"/>
          </p:cNvSpPr>
          <p:nvPr>
            <p:ph idx="1"/>
          </p:nvPr>
        </p:nvSpPr>
        <p:spPr/>
        <p:txBody>
          <a:bodyPr>
            <a:normAutofit lnSpcReduction="10000"/>
          </a:bodyPr>
          <a:lstStyle/>
          <a:p>
            <a:pPr lvl="0"/>
            <a:r>
              <a:rPr lang="en-US" b="1" i="1" u="sng" dirty="0"/>
              <a:t>Head of Household</a:t>
            </a:r>
            <a:r>
              <a:rPr lang="en-US" b="1" i="1" dirty="0"/>
              <a:t>. </a:t>
            </a:r>
            <a:r>
              <a:rPr lang="en-US" i="1" dirty="0"/>
              <a:t> </a:t>
            </a:r>
            <a:r>
              <a:rPr lang="en-US" dirty="0"/>
              <a:t>Benefits to filing as head of household include a higher standard deduction, lower tax rate, and ability to claim certain credits (e.g. dependent care credit and the earned income credit). </a:t>
            </a:r>
          </a:p>
          <a:p>
            <a:pPr marL="0" lvl="0" indent="0">
              <a:buNone/>
            </a:pPr>
            <a:endParaRPr lang="en-US" dirty="0"/>
          </a:p>
          <a:p>
            <a:pPr lvl="0"/>
            <a:r>
              <a:rPr lang="en-US" dirty="0"/>
              <a:t>A person can’t qualify more than one taxpayer to use the head of household filing status for the year.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HEAD OF HOUSEHOLD</a:t>
            </a:r>
            <a:endParaRPr lang="en-US" dirty="0"/>
          </a:p>
        </p:txBody>
      </p:sp>
      <p:sp>
        <p:nvSpPr>
          <p:cNvPr id="3" name="Content Placeholder 2"/>
          <p:cNvSpPr>
            <a:spLocks noGrp="1"/>
          </p:cNvSpPr>
          <p:nvPr>
            <p:ph idx="1"/>
          </p:nvPr>
        </p:nvSpPr>
        <p:spPr/>
        <p:txBody>
          <a:bodyPr/>
          <a:lstStyle/>
          <a:p>
            <a:pPr lvl="0"/>
            <a:r>
              <a:rPr lang="en-US" i="1" dirty="0"/>
              <a:t>A taxpayer </a:t>
            </a:r>
            <a:r>
              <a:rPr lang="en-US" dirty="0"/>
              <a:t>may be able to file as head of household if they meet all the following requirements:</a:t>
            </a:r>
            <a:endParaRPr lang="en-US" sz="2800" dirty="0"/>
          </a:p>
          <a:p>
            <a:pPr lvl="2"/>
            <a:r>
              <a:rPr lang="en-US" dirty="0"/>
              <a:t>Are unmarried or “considered unmarried” on the last day of the year; </a:t>
            </a:r>
            <a:endParaRPr lang="en-US" sz="2000" dirty="0"/>
          </a:p>
          <a:p>
            <a:pPr lvl="2"/>
            <a:r>
              <a:rPr lang="en-US" dirty="0"/>
              <a:t>Paid more than half the cost of keeping up a home for the year; and </a:t>
            </a:r>
            <a:endParaRPr lang="en-US" sz="2000" dirty="0"/>
          </a:p>
          <a:p>
            <a:pPr lvl="2"/>
            <a:r>
              <a:rPr lang="en-US" dirty="0"/>
              <a:t>A “qualifying person” as set forth in I.R.C. § 152(c) or (d) lived in their home for more than half the year. </a:t>
            </a:r>
            <a:endParaRPr lang="en-US" sz="2000"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E0108-BC48-487D-88A6-63F4B1F0A4D3}"/>
              </a:ext>
            </a:extLst>
          </p:cNvPr>
          <p:cNvSpPr>
            <a:spLocks noGrp="1"/>
          </p:cNvSpPr>
          <p:nvPr>
            <p:ph type="title"/>
          </p:nvPr>
        </p:nvSpPr>
        <p:spPr/>
        <p:txBody>
          <a:bodyPr/>
          <a:lstStyle/>
          <a:p>
            <a:r>
              <a:rPr lang="en-US" b="1" dirty="0"/>
              <a:t>QUALIFYING INDIVIDUAL</a:t>
            </a:r>
          </a:p>
        </p:txBody>
      </p:sp>
      <p:sp>
        <p:nvSpPr>
          <p:cNvPr id="3" name="Content Placeholder 2">
            <a:extLst>
              <a:ext uri="{FF2B5EF4-FFF2-40B4-BE49-F238E27FC236}">
                <a16:creationId xmlns:a16="http://schemas.microsoft.com/office/drawing/2014/main" id="{3694B86B-5CC2-4587-ACD4-2BF23CACEE8C}"/>
              </a:ext>
            </a:extLst>
          </p:cNvPr>
          <p:cNvSpPr>
            <a:spLocks noGrp="1"/>
          </p:cNvSpPr>
          <p:nvPr>
            <p:ph idx="1"/>
          </p:nvPr>
        </p:nvSpPr>
        <p:spPr/>
        <p:txBody>
          <a:bodyPr>
            <a:normAutofit fontScale="70000" lnSpcReduction="20000"/>
          </a:bodyPr>
          <a:lstStyle/>
          <a:p>
            <a:pPr marL="0" indent="0">
              <a:buNone/>
            </a:pPr>
            <a:r>
              <a:rPr lang="en-US" sz="3600" dirty="0"/>
              <a:t>A child isn't a qualifying child unless he or she meets items (1) through (5).</a:t>
            </a:r>
          </a:p>
          <a:p>
            <a:endParaRPr lang="en-US" dirty="0"/>
          </a:p>
          <a:p>
            <a:pPr marL="514350" indent="-514350">
              <a:buFont typeface="+mj-lt"/>
              <a:buAutoNum type="arabicParenR"/>
            </a:pPr>
            <a:r>
              <a:rPr lang="en-US" sz="3400" dirty="0"/>
              <a:t>The child must be your son, daughter, stepchild, foster child, brother, sister, half brother, half sister, stepbrother, stepsister, or a descendant of any of them.</a:t>
            </a:r>
          </a:p>
          <a:p>
            <a:pPr marL="514350" indent="-514350">
              <a:buFont typeface="+mj-lt"/>
              <a:buAutoNum type="arabicParenR"/>
            </a:pPr>
            <a:endParaRPr lang="en-US" sz="3400" dirty="0"/>
          </a:p>
          <a:p>
            <a:pPr marL="514350" indent="-514350">
              <a:buFont typeface="+mj-lt"/>
              <a:buAutoNum type="arabicParenR"/>
            </a:pPr>
            <a:r>
              <a:rPr lang="en-US" sz="3400" dirty="0"/>
              <a:t>The child must be (a) under age 19 at the end of the year and younger than you (or your spouse if filing jointly), (b) under age 24 at the end of the year, a student, and younger than you (or your spouse if filing jointly), or (c) any age if permanently and totally disabled.</a:t>
            </a:r>
          </a:p>
        </p:txBody>
      </p:sp>
    </p:spTree>
    <p:extLst>
      <p:ext uri="{BB962C8B-B14F-4D97-AF65-F5344CB8AC3E}">
        <p14:creationId xmlns:p14="http://schemas.microsoft.com/office/powerpoint/2010/main" val="43735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3DF31-C87A-4D82-B14D-55190DF1459C}"/>
              </a:ext>
            </a:extLst>
          </p:cNvPr>
          <p:cNvSpPr>
            <a:spLocks noGrp="1"/>
          </p:cNvSpPr>
          <p:nvPr>
            <p:ph type="title"/>
          </p:nvPr>
        </p:nvSpPr>
        <p:spPr/>
        <p:txBody>
          <a:bodyPr/>
          <a:lstStyle/>
          <a:p>
            <a:r>
              <a:rPr lang="en-US" b="1" dirty="0"/>
              <a:t>QUALIFYING INDIVIDUAL</a:t>
            </a:r>
            <a:endParaRPr lang="en-US" dirty="0"/>
          </a:p>
        </p:txBody>
      </p:sp>
      <p:sp>
        <p:nvSpPr>
          <p:cNvPr id="3" name="Content Placeholder 2">
            <a:extLst>
              <a:ext uri="{FF2B5EF4-FFF2-40B4-BE49-F238E27FC236}">
                <a16:creationId xmlns:a16="http://schemas.microsoft.com/office/drawing/2014/main" id="{C61853A7-B501-4DEE-ADBA-2E6081195697}"/>
              </a:ext>
            </a:extLst>
          </p:cNvPr>
          <p:cNvSpPr>
            <a:spLocks noGrp="1"/>
          </p:cNvSpPr>
          <p:nvPr>
            <p:ph idx="1"/>
          </p:nvPr>
        </p:nvSpPr>
        <p:spPr/>
        <p:txBody>
          <a:bodyPr>
            <a:normAutofit fontScale="85000" lnSpcReduction="10000"/>
          </a:bodyPr>
          <a:lstStyle/>
          <a:p>
            <a:pPr marL="514350" indent="-514350">
              <a:buFont typeface="+mj-lt"/>
              <a:buAutoNum type="arabicParenR"/>
            </a:pPr>
            <a:endParaRPr lang="en-US" dirty="0"/>
          </a:p>
          <a:p>
            <a:pPr marL="514350" indent="-514350">
              <a:buFont typeface="+mj-lt"/>
              <a:buAutoNum type="arabicParenR" startAt="3"/>
            </a:pPr>
            <a:r>
              <a:rPr lang="en-US" dirty="0"/>
              <a:t>The child must have lived with you for more than half of the year.</a:t>
            </a:r>
          </a:p>
          <a:p>
            <a:pPr marL="514350" indent="-514350">
              <a:buFont typeface="+mj-lt"/>
              <a:buAutoNum type="arabicParenR" startAt="3"/>
            </a:pPr>
            <a:endParaRPr lang="en-US" dirty="0"/>
          </a:p>
          <a:p>
            <a:pPr marL="514350" indent="-514350">
              <a:buFont typeface="+mj-lt"/>
              <a:buAutoNum type="arabicParenR" startAt="3"/>
            </a:pPr>
            <a:r>
              <a:rPr lang="en-US" dirty="0"/>
              <a:t>The child must not have provided more than half of his or her own support for the year.</a:t>
            </a:r>
          </a:p>
          <a:p>
            <a:pPr marL="514350" indent="-514350">
              <a:buFont typeface="+mj-lt"/>
              <a:buAutoNum type="arabicParenR" startAt="3"/>
            </a:pPr>
            <a:endParaRPr lang="en-US" dirty="0"/>
          </a:p>
          <a:p>
            <a:pPr marL="514350" indent="-514350">
              <a:buFont typeface="+mj-lt"/>
              <a:buAutoNum type="arabicParenR" startAt="3"/>
            </a:pPr>
            <a:r>
              <a:rPr lang="en-US" dirty="0"/>
              <a:t>The child isn’t filing a joint return for the year (unless that joint return is filed only to claim a refund of withheld income tax or estimated tax paid).</a:t>
            </a:r>
          </a:p>
          <a:p>
            <a:endParaRPr lang="en-US" dirty="0"/>
          </a:p>
        </p:txBody>
      </p:sp>
    </p:spTree>
    <p:extLst>
      <p:ext uri="{BB962C8B-B14F-4D97-AF65-F5344CB8AC3E}">
        <p14:creationId xmlns:p14="http://schemas.microsoft.com/office/powerpoint/2010/main" val="1235380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FILING JOINTLY OR SEPARATELY</a:t>
            </a:r>
            <a:endParaRPr lang="en-US" dirty="0"/>
          </a:p>
        </p:txBody>
      </p:sp>
      <p:sp>
        <p:nvSpPr>
          <p:cNvPr id="3" name="Content Placeholder 2"/>
          <p:cNvSpPr>
            <a:spLocks noGrp="1"/>
          </p:cNvSpPr>
          <p:nvPr>
            <p:ph idx="1"/>
          </p:nvPr>
        </p:nvSpPr>
        <p:spPr/>
        <p:txBody>
          <a:bodyPr>
            <a:normAutofit fontScale="92500"/>
          </a:bodyPr>
          <a:lstStyle/>
          <a:p>
            <a:pPr lvl="0"/>
            <a:r>
              <a:rPr lang="en-US" b="1" u="sng" dirty="0"/>
              <a:t>Married Filing Separately</a:t>
            </a:r>
            <a:r>
              <a:rPr lang="en-US" b="1" dirty="0"/>
              <a:t>.</a:t>
            </a:r>
            <a:r>
              <a:rPr lang="en-US" dirty="0"/>
              <a:t>   In almost all instances, if the taxpayer files a separate return, they will pay more combined federal tax than they would with a joint return. </a:t>
            </a:r>
          </a:p>
          <a:p>
            <a:pPr lvl="0"/>
            <a:endParaRPr lang="en-US" dirty="0"/>
          </a:p>
          <a:p>
            <a:pPr lvl="0"/>
            <a:r>
              <a:rPr lang="en-US" dirty="0"/>
              <a:t>Special rules apply if you file a separate return, such as a higher tax rate, lower deductions, and the disqualification of various credits (e.g. child and dependent care expenses).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Introduction to Tax and Divorce</a:t>
            </a:r>
            <a:br>
              <a:rPr lang="en-US" b="1" dirty="0"/>
            </a:br>
            <a:endParaRPr lang="en-US" b="1" dirty="0"/>
          </a:p>
        </p:txBody>
      </p:sp>
      <p:sp>
        <p:nvSpPr>
          <p:cNvPr id="3" name="Content Placeholder 2"/>
          <p:cNvSpPr>
            <a:spLocks noGrp="1"/>
          </p:cNvSpPr>
          <p:nvPr>
            <p:ph idx="1"/>
          </p:nvPr>
        </p:nvSpPr>
        <p:spPr/>
        <p:txBody>
          <a:bodyPr>
            <a:normAutofit/>
          </a:bodyPr>
          <a:lstStyle/>
          <a:p>
            <a:pPr marL="0" lvl="1" indent="0">
              <a:buNone/>
            </a:pPr>
            <a:r>
              <a:rPr lang="en-US" b="1" dirty="0"/>
              <a:t>1.	Many Issues in Divorce Have Tax Consequences</a:t>
            </a:r>
          </a:p>
          <a:p>
            <a:pPr marL="342900" lvl="1" indent="-342900">
              <a:buFont typeface="Arial" pitchFamily="34" charset="0"/>
              <a:buChar char="•"/>
            </a:pPr>
            <a:endParaRPr lang="en-US" b="1" dirty="0"/>
          </a:p>
          <a:p>
            <a:pPr marL="0" lvl="1" indent="0">
              <a:buNone/>
            </a:pPr>
            <a:r>
              <a:rPr lang="en-US" b="1" dirty="0"/>
              <a:t>2.  	Important to Discuss Tax Issues with Client</a:t>
            </a:r>
          </a:p>
          <a:p>
            <a:pPr marL="342900" lvl="1" indent="-342900">
              <a:buFont typeface="Arial" pitchFamily="34" charset="0"/>
              <a:buChar char="•"/>
            </a:pPr>
            <a:endParaRPr lang="en-US" b="1" dirty="0"/>
          </a:p>
          <a:p>
            <a:pPr marL="0" lvl="1" indent="0">
              <a:buNone/>
            </a:pPr>
            <a:r>
              <a:rPr lang="en-US" b="1" dirty="0"/>
              <a:t>3.	Know Your Limitations in the Area of Tax Law</a:t>
            </a:r>
          </a:p>
          <a:p>
            <a:pPr marL="342900" lvl="1" indent="-342900">
              <a:buFont typeface="Arial" pitchFamily="34" charset="0"/>
              <a:buChar char="•"/>
            </a:pPr>
            <a:endParaRPr lang="en-US" b="1" dirty="0"/>
          </a:p>
          <a:p>
            <a:pPr marL="0" lvl="1" indent="0">
              <a:buNone/>
            </a:pPr>
            <a:r>
              <a:rPr lang="en-US" b="1" dirty="0"/>
              <a:t>4.	Consult with Tax Experts who can Advise.</a:t>
            </a:r>
          </a:p>
          <a:p>
            <a:pPr marL="342900" lvl="1" indent="-342900">
              <a:buFont typeface="Arial" pitchFamily="34" charset="0"/>
              <a:buChar char="•"/>
            </a:pPr>
            <a:endParaRPr lang="en-US" b="1" u="sng" dirty="0"/>
          </a:p>
          <a:p>
            <a:pPr marL="342900" lvl="1" indent="-342900">
              <a:buFont typeface="Arial" pitchFamily="34" charset="0"/>
              <a:buChar char="•"/>
            </a:pPr>
            <a:endParaRPr lang="en-US" u="sng" dirty="0"/>
          </a:p>
          <a:p>
            <a:pPr lvl="1"/>
            <a:endParaRPr lang="en-US" dirty="0"/>
          </a:p>
          <a:p>
            <a:pPr lvl="1">
              <a:buNone/>
            </a:pPr>
            <a:endParaRPr lang="en-US" dirty="0"/>
          </a:p>
          <a:p>
            <a:pPr lvl="1">
              <a:buNone/>
            </a:pPr>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AMENDING TAX RETURNS</a:t>
            </a:r>
          </a:p>
        </p:txBody>
      </p:sp>
      <p:sp>
        <p:nvSpPr>
          <p:cNvPr id="3" name="Content Placeholder 2"/>
          <p:cNvSpPr>
            <a:spLocks noGrp="1"/>
          </p:cNvSpPr>
          <p:nvPr>
            <p:ph idx="1"/>
          </p:nvPr>
        </p:nvSpPr>
        <p:spPr/>
        <p:txBody>
          <a:bodyPr>
            <a:normAutofit/>
          </a:bodyPr>
          <a:lstStyle/>
          <a:p>
            <a:pPr marL="342900" lvl="2" indent="-342900"/>
            <a:r>
              <a:rPr lang="en-US" sz="3000" b="1" u="sng" dirty="0"/>
              <a:t>Statute of Limitations to File Tax Return</a:t>
            </a:r>
            <a:r>
              <a:rPr lang="en-US" sz="3000" b="1" dirty="0"/>
              <a:t>.   </a:t>
            </a:r>
            <a:r>
              <a:rPr lang="en-US" sz="3000" dirty="0"/>
              <a:t>Generally, the statute of limitations for an individual tax return is three (3) years after the due date of the return, or three (3) years after the date the return was actually filed, whichever is later, and 10 years for the IRS to collect any tax due.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AMENDING TAX RETURNS</a:t>
            </a:r>
          </a:p>
        </p:txBody>
      </p:sp>
      <p:sp>
        <p:nvSpPr>
          <p:cNvPr id="3" name="Content Placeholder 2"/>
          <p:cNvSpPr>
            <a:spLocks noGrp="1"/>
          </p:cNvSpPr>
          <p:nvPr>
            <p:ph idx="1"/>
          </p:nvPr>
        </p:nvSpPr>
        <p:spPr/>
        <p:txBody>
          <a:bodyPr>
            <a:normAutofit/>
          </a:bodyPr>
          <a:lstStyle/>
          <a:p>
            <a:r>
              <a:rPr lang="en-US" sz="3000" b="1" u="sng" dirty="0"/>
              <a:t>Statute of Limitations to Amend Tax Return</a:t>
            </a:r>
            <a:r>
              <a:rPr lang="en-US" sz="3000" b="1" dirty="0"/>
              <a:t>. </a:t>
            </a:r>
            <a:r>
              <a:rPr lang="en-US" sz="3000" dirty="0"/>
              <a:t>Amended tax returns may be filed within three (3) years after the original deadline or two (2) years after taxes were paid for that year – whichever is later.  The filing of an extension extends the period for claiming refunds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REFUSAL TO FILE JOINTLY</a:t>
            </a:r>
          </a:p>
        </p:txBody>
      </p:sp>
      <p:sp>
        <p:nvSpPr>
          <p:cNvPr id="3" name="Content Placeholder 2"/>
          <p:cNvSpPr>
            <a:spLocks noGrp="1"/>
          </p:cNvSpPr>
          <p:nvPr>
            <p:ph idx="1"/>
          </p:nvPr>
        </p:nvSpPr>
        <p:spPr/>
        <p:txBody>
          <a:bodyPr>
            <a:normAutofit/>
          </a:bodyPr>
          <a:lstStyle/>
          <a:p>
            <a:r>
              <a:rPr lang="en-US" b="1" u="sng" dirty="0"/>
              <a:t>Filing Status of Married Filed Separate.</a:t>
            </a:r>
            <a:r>
              <a:rPr lang="en-US" dirty="0"/>
              <a:t>  If the spouse’s elect to file separate returns, each spouse should only report their own income, exemptions, deductions, and credits on their individual return.  The spouses can file a separate return even if only one of them had income.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REFUSAL TO FILE JOINTLY</a:t>
            </a:r>
          </a:p>
        </p:txBody>
      </p:sp>
      <p:sp>
        <p:nvSpPr>
          <p:cNvPr id="3" name="Content Placeholder 2"/>
          <p:cNvSpPr>
            <a:spLocks noGrp="1"/>
          </p:cNvSpPr>
          <p:nvPr>
            <p:ph idx="1"/>
          </p:nvPr>
        </p:nvSpPr>
        <p:spPr/>
        <p:txBody>
          <a:bodyPr>
            <a:normAutofit/>
          </a:bodyPr>
          <a:lstStyle/>
          <a:p>
            <a:r>
              <a:rPr lang="en-US" dirty="0"/>
              <a:t>If a married individual files a separate return, they can take an exemption for their spouse only if: </a:t>
            </a:r>
          </a:p>
          <a:p>
            <a:pPr marL="971550" lvl="1" indent="-514350">
              <a:buAutoNum type="arabicParenBoth"/>
            </a:pPr>
            <a:r>
              <a:rPr lang="en-US" dirty="0"/>
              <a:t>their spouse had no gross income</a:t>
            </a:r>
          </a:p>
          <a:p>
            <a:pPr marL="971550" lvl="1" indent="-514350">
              <a:buAutoNum type="arabicParenBoth"/>
            </a:pPr>
            <a:r>
              <a:rPr lang="en-US" dirty="0"/>
              <a:t>is not filing a return, and </a:t>
            </a:r>
          </a:p>
          <a:p>
            <a:pPr marL="971550" lvl="1" indent="-514350">
              <a:buAutoNum type="arabicParenBoth"/>
            </a:pPr>
            <a:r>
              <a:rPr lang="en-US" dirty="0"/>
              <a:t>was not the dependent of another taxpayer.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5D273-8BC2-4B59-B892-37C39426EF00}"/>
              </a:ext>
            </a:extLst>
          </p:cNvPr>
          <p:cNvSpPr>
            <a:spLocks noGrp="1"/>
          </p:cNvSpPr>
          <p:nvPr>
            <p:ph type="title"/>
          </p:nvPr>
        </p:nvSpPr>
        <p:spPr/>
        <p:txBody>
          <a:bodyPr/>
          <a:lstStyle/>
          <a:p>
            <a:r>
              <a:rPr lang="en-US" b="1" dirty="0"/>
              <a:t>REFUSAL TO FILE JOINTLY</a:t>
            </a:r>
          </a:p>
        </p:txBody>
      </p:sp>
      <p:sp>
        <p:nvSpPr>
          <p:cNvPr id="3" name="Content Placeholder 2">
            <a:extLst>
              <a:ext uri="{FF2B5EF4-FFF2-40B4-BE49-F238E27FC236}">
                <a16:creationId xmlns:a16="http://schemas.microsoft.com/office/drawing/2014/main" id="{FB40B531-7C34-44FB-A48D-9984A4F37F53}"/>
              </a:ext>
            </a:extLst>
          </p:cNvPr>
          <p:cNvSpPr>
            <a:spLocks noGrp="1"/>
          </p:cNvSpPr>
          <p:nvPr>
            <p:ph idx="1"/>
          </p:nvPr>
        </p:nvSpPr>
        <p:spPr/>
        <p:txBody>
          <a:bodyPr/>
          <a:lstStyle/>
          <a:p>
            <a:r>
              <a:rPr lang="en-US" b="1" dirty="0"/>
              <a:t>***REMINDER:  There is no personal exemption (including dependency exemption) for the years 2018 through 2025***</a:t>
            </a:r>
          </a:p>
          <a:p>
            <a:endParaRPr lang="en-US" dirty="0"/>
          </a:p>
        </p:txBody>
      </p:sp>
    </p:spTree>
    <p:extLst>
      <p:ext uri="{BB962C8B-B14F-4D97-AF65-F5344CB8AC3E}">
        <p14:creationId xmlns:p14="http://schemas.microsoft.com/office/powerpoint/2010/main" val="997302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REFUSAL TO FILE JOINTLY</a:t>
            </a:r>
          </a:p>
        </p:txBody>
      </p:sp>
      <p:sp>
        <p:nvSpPr>
          <p:cNvPr id="3" name="Content Placeholder 2"/>
          <p:cNvSpPr>
            <a:spLocks noGrp="1"/>
          </p:cNvSpPr>
          <p:nvPr>
            <p:ph idx="1"/>
          </p:nvPr>
        </p:nvSpPr>
        <p:spPr/>
        <p:txBody>
          <a:bodyPr/>
          <a:lstStyle/>
          <a:p>
            <a:pPr marL="342900" lvl="2" indent="-342900"/>
            <a:r>
              <a:rPr lang="en-US" sz="3000" b="1" u="sng" dirty="0"/>
              <a:t>Married Filing Separate in Community Property States.</a:t>
            </a:r>
            <a:r>
              <a:rPr lang="en-US" sz="3000" b="1" dirty="0"/>
              <a:t>  </a:t>
            </a:r>
            <a:r>
              <a:rPr lang="en-US" sz="3000" dirty="0"/>
              <a:t>If married spouses file separate returns, they each must report half of any income described by state law as community income and all of their separate income.  Each of the spouses can claim credit for half the income tax withheld from community income.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REFUSAL TO FILE JOINTLY</a:t>
            </a:r>
          </a:p>
        </p:txBody>
      </p:sp>
      <p:sp>
        <p:nvSpPr>
          <p:cNvPr id="3" name="Content Placeholder 2"/>
          <p:cNvSpPr>
            <a:spLocks noGrp="1"/>
          </p:cNvSpPr>
          <p:nvPr>
            <p:ph idx="1"/>
          </p:nvPr>
        </p:nvSpPr>
        <p:spPr/>
        <p:txBody>
          <a:bodyPr>
            <a:normAutofit fontScale="92500"/>
          </a:bodyPr>
          <a:lstStyle/>
          <a:p>
            <a:r>
              <a:rPr lang="en-US" b="1" u="sng" dirty="0"/>
              <a:t>Amending Separate to Joint</a:t>
            </a:r>
            <a:r>
              <a:rPr lang="en-US" b="1" dirty="0"/>
              <a:t>.</a:t>
            </a:r>
            <a:r>
              <a:rPr lang="en-US" dirty="0"/>
              <a:t>  If a spouse has filed a separate return, they have up to three (3) years after the tax due date to file an amended </a:t>
            </a:r>
            <a:r>
              <a:rPr lang="en-US" u="sng" dirty="0"/>
              <a:t>joint</a:t>
            </a:r>
            <a:r>
              <a:rPr lang="en-US" dirty="0"/>
              <a:t> return to change their filing status.   </a:t>
            </a:r>
          </a:p>
          <a:p>
            <a:endParaRPr lang="en-US" dirty="0"/>
          </a:p>
          <a:p>
            <a:r>
              <a:rPr lang="en-US" dirty="0"/>
              <a:t>If the parties have already filed a joint return they </a:t>
            </a:r>
            <a:r>
              <a:rPr lang="en-US" u="sng" dirty="0"/>
              <a:t>cannot</a:t>
            </a:r>
            <a:r>
              <a:rPr lang="en-US" dirty="0"/>
              <a:t> amend their return and change their filing status to separate</a:t>
            </a:r>
            <a:r>
              <a:rPr lang="en-US" b="1" dirty="0"/>
              <a:t>.  </a:t>
            </a:r>
            <a:r>
              <a:rPr lang="en-US" dirty="0"/>
              <a:t>See IRS Publication 504.</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F45D7-05D5-4FA8-B71C-EE00F9777E04}"/>
              </a:ext>
            </a:extLst>
          </p:cNvPr>
          <p:cNvSpPr>
            <a:spLocks noGrp="1"/>
          </p:cNvSpPr>
          <p:nvPr>
            <p:ph type="title"/>
          </p:nvPr>
        </p:nvSpPr>
        <p:spPr/>
        <p:txBody>
          <a:bodyPr/>
          <a:lstStyle/>
          <a:p>
            <a:r>
              <a:rPr lang="en-US" b="1" dirty="0"/>
              <a:t>RELIEF FROM JOINT LIABILITY</a:t>
            </a:r>
          </a:p>
        </p:txBody>
      </p:sp>
      <p:sp>
        <p:nvSpPr>
          <p:cNvPr id="3" name="Content Placeholder 2">
            <a:extLst>
              <a:ext uri="{FF2B5EF4-FFF2-40B4-BE49-F238E27FC236}">
                <a16:creationId xmlns:a16="http://schemas.microsoft.com/office/drawing/2014/main" id="{555942D8-50C6-4882-A4B3-CC13694DDC89}"/>
              </a:ext>
            </a:extLst>
          </p:cNvPr>
          <p:cNvSpPr>
            <a:spLocks noGrp="1"/>
          </p:cNvSpPr>
          <p:nvPr>
            <p:ph idx="1"/>
          </p:nvPr>
        </p:nvSpPr>
        <p:spPr/>
        <p:txBody>
          <a:bodyPr>
            <a:normAutofit fontScale="92500" lnSpcReduction="10000"/>
          </a:bodyPr>
          <a:lstStyle/>
          <a:p>
            <a:pPr marL="0" indent="0">
              <a:buNone/>
            </a:pPr>
            <a:r>
              <a:rPr lang="en-US" dirty="0"/>
              <a:t>In some cases, a spouse May be relieved of the tax, interest, and penalties on a joint return.  A taxpayer can ask for relief no matter how small the liability. </a:t>
            </a:r>
          </a:p>
          <a:p>
            <a:pPr marL="514350" indent="-514350">
              <a:buFont typeface="+mj-lt"/>
              <a:buAutoNum type="arabicParenR"/>
            </a:pPr>
            <a:r>
              <a:rPr lang="en-US" dirty="0"/>
              <a:t>Innocent spouse relief - § 6015(b) </a:t>
            </a:r>
          </a:p>
          <a:p>
            <a:pPr marL="514350" indent="-514350">
              <a:buFont typeface="+mj-lt"/>
              <a:buAutoNum type="arabicParenR"/>
            </a:pPr>
            <a:r>
              <a:rPr lang="en-US" dirty="0"/>
              <a:t>Separation of liability, which applies to joint filers who are divorced, widowed, legally separated, or who haven’t lived together for the 12 months ending on the date election of this relief is filed - § 6015(c)</a:t>
            </a:r>
          </a:p>
          <a:p>
            <a:pPr marL="514350" indent="-514350">
              <a:buFont typeface="+mj-lt"/>
              <a:buAutoNum type="arabicParenR"/>
            </a:pPr>
            <a:r>
              <a:rPr lang="en-US" dirty="0"/>
              <a:t>Equitable relief - § 6015(f)</a:t>
            </a:r>
          </a:p>
        </p:txBody>
      </p:sp>
    </p:spTree>
    <p:extLst>
      <p:ext uri="{BB962C8B-B14F-4D97-AF65-F5344CB8AC3E}">
        <p14:creationId xmlns:p14="http://schemas.microsoft.com/office/powerpoint/2010/main" val="3967935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INNOCENT SPOUSE - </a:t>
            </a:r>
            <a:r>
              <a:rPr lang="en-US" dirty="0"/>
              <a:t>§6015(b)</a:t>
            </a:r>
            <a:endParaRPr lang="en-US" b="1" dirty="0"/>
          </a:p>
        </p:txBody>
      </p:sp>
      <p:sp>
        <p:nvSpPr>
          <p:cNvPr id="3" name="Content Placeholder 2"/>
          <p:cNvSpPr>
            <a:spLocks noGrp="1"/>
          </p:cNvSpPr>
          <p:nvPr>
            <p:ph idx="1"/>
          </p:nvPr>
        </p:nvSpPr>
        <p:spPr/>
        <p:txBody>
          <a:bodyPr>
            <a:normAutofit lnSpcReduction="10000"/>
          </a:bodyPr>
          <a:lstStyle/>
          <a:p>
            <a:r>
              <a:rPr lang="en-US" b="1" u="sng" dirty="0"/>
              <a:t>Innocent Spouse Relief, Form 8857</a:t>
            </a:r>
            <a:r>
              <a:rPr lang="en-US" b="1" dirty="0"/>
              <a:t>.  </a:t>
            </a:r>
            <a:r>
              <a:rPr lang="en-US" dirty="0"/>
              <a:t>There may be circumstances that a taxpayer can seek relief from the payment of income tax, interest and penalties by claiming “Innocent Spouse.”  To file this claim, the individual needs to fill out IRS Form 8857.   The individual claiming innocent spouse is not responsible for calculating the amount of tax that may be relieved, as the IRS will perform this calculation.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a:t>INNOCENT SPOUSE - </a:t>
            </a:r>
            <a:r>
              <a:rPr lang="en-US" dirty="0"/>
              <a:t>§ 6015(b)</a:t>
            </a:r>
            <a:endParaRPr lang="en-US" b="1" dirty="0"/>
          </a:p>
        </p:txBody>
      </p:sp>
      <p:sp>
        <p:nvSpPr>
          <p:cNvPr id="3" name="Content Placeholder 2"/>
          <p:cNvSpPr>
            <a:spLocks noGrp="1"/>
          </p:cNvSpPr>
          <p:nvPr>
            <p:ph idx="1"/>
          </p:nvPr>
        </p:nvSpPr>
        <p:spPr>
          <a:xfrm>
            <a:off x="457200" y="1447800"/>
            <a:ext cx="8229600" cy="4525963"/>
          </a:xfrm>
        </p:spPr>
        <p:txBody>
          <a:bodyPr>
            <a:noAutofit/>
          </a:bodyPr>
          <a:lstStyle/>
          <a:p>
            <a:pPr marL="914400" lvl="1" indent="-457200">
              <a:buAutoNum type="arabicPeriod"/>
            </a:pPr>
            <a:r>
              <a:rPr lang="en-US" sz="2400" dirty="0"/>
              <a:t>The taxpayer filed a joint return which has an understatement of tax due to erroneous items of your spouse (or former spouse).</a:t>
            </a:r>
          </a:p>
          <a:p>
            <a:pPr marL="914400" lvl="1" indent="-457200">
              <a:buAutoNum type="arabicPeriod"/>
            </a:pPr>
            <a:r>
              <a:rPr lang="en-US" sz="2400" dirty="0"/>
              <a:t>The taxpayer establishes that at the time he or she signed the joint return they did not know, and had no reason to know, that there was an understatement of tax.  </a:t>
            </a:r>
          </a:p>
          <a:p>
            <a:pPr marL="914400" lvl="1" indent="-457200">
              <a:buAutoNum type="arabicPeriod"/>
            </a:pPr>
            <a:r>
              <a:rPr lang="en-US" sz="2400" dirty="0"/>
              <a:t>Taking into account all the facts and circumstances, it would be unfair to hold the taxpayer liable for the understatement of tax.  </a:t>
            </a:r>
          </a:p>
          <a:p>
            <a:pPr marL="914400" lvl="1" indent="-457200">
              <a:buAutoNum type="arabicPeriod"/>
            </a:pPr>
            <a:r>
              <a:rPr lang="en-US" sz="2400" dirty="0"/>
              <a:t>A request for innocent spouse relief will not be granted if the IRS proves that the taxpayer and their spouse (or former spouse) transferred property to one another as part of a fraudulent scheme.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C9F4-9D09-47CC-83F2-4086C22FC3D9}"/>
              </a:ext>
            </a:extLst>
          </p:cNvPr>
          <p:cNvSpPr>
            <a:spLocks noGrp="1"/>
          </p:cNvSpPr>
          <p:nvPr>
            <p:ph type="title"/>
          </p:nvPr>
        </p:nvSpPr>
        <p:spPr/>
        <p:txBody>
          <a:bodyPr/>
          <a:lstStyle/>
          <a:p>
            <a:r>
              <a:rPr lang="en-US" b="1" dirty="0"/>
              <a:t>IRS PUBLICATION 504</a:t>
            </a:r>
          </a:p>
        </p:txBody>
      </p:sp>
      <p:sp>
        <p:nvSpPr>
          <p:cNvPr id="3" name="Content Placeholder 2">
            <a:extLst>
              <a:ext uri="{FF2B5EF4-FFF2-40B4-BE49-F238E27FC236}">
                <a16:creationId xmlns:a16="http://schemas.microsoft.com/office/drawing/2014/main" id="{D00A8033-0F95-410F-B333-BD5509AD87A2}"/>
              </a:ext>
            </a:extLst>
          </p:cNvPr>
          <p:cNvSpPr>
            <a:spLocks noGrp="1"/>
          </p:cNvSpPr>
          <p:nvPr>
            <p:ph idx="1"/>
          </p:nvPr>
        </p:nvSpPr>
        <p:spPr/>
        <p:txBody>
          <a:bodyPr/>
          <a:lstStyle/>
          <a:p>
            <a:pPr marL="0" indent="0">
              <a:buNone/>
            </a:pPr>
            <a:r>
              <a:rPr lang="en-US" dirty="0"/>
              <a:t>IRS Publication 504 – Divorced or Separated</a:t>
            </a:r>
          </a:p>
          <a:p>
            <a:pPr marL="0" indent="0">
              <a:buNone/>
            </a:pPr>
            <a:r>
              <a:rPr lang="en-US" dirty="0"/>
              <a:t>Individuals</a:t>
            </a:r>
          </a:p>
          <a:p>
            <a:pPr marL="0" indent="0">
              <a:buNone/>
            </a:pPr>
            <a:endParaRPr lang="en-US" dirty="0"/>
          </a:p>
          <a:p>
            <a:pPr lvl="1">
              <a:buFont typeface="Arial" panose="020B0604020202020204" pitchFamily="34" charset="0"/>
              <a:buChar char="•"/>
            </a:pPr>
            <a:r>
              <a:rPr lang="en-US" dirty="0"/>
              <a:t>Great resource for family law attorneys</a:t>
            </a:r>
          </a:p>
          <a:p>
            <a:pPr lvl="1">
              <a:buFont typeface="Arial" panose="020B0604020202020204" pitchFamily="34" charset="0"/>
              <a:buChar char="•"/>
            </a:pPr>
            <a:r>
              <a:rPr lang="en-US" dirty="0"/>
              <a:t>Explains common tax issues that arise in divorce</a:t>
            </a:r>
          </a:p>
          <a:p>
            <a:pPr lvl="1">
              <a:buFont typeface="Arial" panose="020B0604020202020204" pitchFamily="34" charset="0"/>
              <a:buChar char="•"/>
            </a:pPr>
            <a:r>
              <a:rPr lang="en-US" dirty="0"/>
              <a:t>Provides examples</a:t>
            </a:r>
          </a:p>
          <a:p>
            <a:pPr lvl="1">
              <a:buFont typeface="Arial" panose="020B0604020202020204" pitchFamily="34" charset="0"/>
              <a:buChar char="•"/>
            </a:pPr>
            <a:endParaRPr lang="en-US" dirty="0"/>
          </a:p>
          <a:p>
            <a:pPr marL="457200" lvl="1" indent="0">
              <a:buNone/>
            </a:pPr>
            <a:r>
              <a:rPr lang="en-US" dirty="0"/>
              <a:t>See attached </a:t>
            </a:r>
            <a:r>
              <a:rPr lang="en-US" b="1" dirty="0"/>
              <a:t>Appendix A</a:t>
            </a:r>
            <a:r>
              <a:rPr lang="en-US" dirty="0"/>
              <a:t>.</a:t>
            </a:r>
          </a:p>
          <a:p>
            <a:pPr marL="0" indent="0">
              <a:buNone/>
            </a:pPr>
            <a:endParaRPr lang="en-US" dirty="0"/>
          </a:p>
        </p:txBody>
      </p:sp>
    </p:spTree>
    <p:extLst>
      <p:ext uri="{BB962C8B-B14F-4D97-AF65-F5344CB8AC3E}">
        <p14:creationId xmlns:p14="http://schemas.microsoft.com/office/powerpoint/2010/main" val="988680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INNOCENT SPOUSE - </a:t>
            </a:r>
            <a:r>
              <a:rPr lang="en-US" dirty="0"/>
              <a:t>§ 6015 (b)</a:t>
            </a:r>
            <a:endParaRPr lang="en-US" b="1" dirty="0"/>
          </a:p>
        </p:txBody>
      </p:sp>
      <p:sp>
        <p:nvSpPr>
          <p:cNvPr id="3" name="Content Placeholder 2"/>
          <p:cNvSpPr>
            <a:spLocks noGrp="1"/>
          </p:cNvSpPr>
          <p:nvPr>
            <p:ph idx="1"/>
          </p:nvPr>
        </p:nvSpPr>
        <p:spPr/>
        <p:txBody>
          <a:bodyPr>
            <a:normAutofit/>
          </a:bodyPr>
          <a:lstStyle/>
          <a:p>
            <a:pPr lvl="0"/>
            <a:r>
              <a:rPr lang="en-US" dirty="0"/>
              <a:t>If innocent spouse relief is granted, the IRS can only collect the tax, interest and penalties from the other spouse.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73123-05F3-4AB1-B713-B1E6205B93E3}"/>
              </a:ext>
            </a:extLst>
          </p:cNvPr>
          <p:cNvSpPr>
            <a:spLocks noGrp="1"/>
          </p:cNvSpPr>
          <p:nvPr>
            <p:ph type="title"/>
          </p:nvPr>
        </p:nvSpPr>
        <p:spPr/>
        <p:txBody>
          <a:bodyPr/>
          <a:lstStyle/>
          <a:p>
            <a:r>
              <a:rPr lang="en-US" dirty="0"/>
              <a:t>RELIEF FROM LIABILITY - § 6015(c) </a:t>
            </a:r>
          </a:p>
        </p:txBody>
      </p:sp>
      <p:sp>
        <p:nvSpPr>
          <p:cNvPr id="3" name="Content Placeholder 2">
            <a:extLst>
              <a:ext uri="{FF2B5EF4-FFF2-40B4-BE49-F238E27FC236}">
                <a16:creationId xmlns:a16="http://schemas.microsoft.com/office/drawing/2014/main" id="{F19A7687-3B96-44F7-BFDC-EEC3B65D3BAF}"/>
              </a:ext>
            </a:extLst>
          </p:cNvPr>
          <p:cNvSpPr>
            <a:spLocks noGrp="1"/>
          </p:cNvSpPr>
          <p:nvPr>
            <p:ph idx="1"/>
          </p:nvPr>
        </p:nvSpPr>
        <p:spPr/>
        <p:txBody>
          <a:bodyPr>
            <a:normAutofit lnSpcReduction="10000"/>
          </a:bodyPr>
          <a:lstStyle/>
          <a:p>
            <a:r>
              <a:rPr lang="en-US" dirty="0"/>
              <a:t>For the “innocent spouse” to be denied relief under IRC § 6015(c) and held liable for the tax on an item otherwise allocable to the other spouse, the Internal Revenue Service must show that person to have actual knowledge of the item at the time he or she signed the joint return.  IRC § 6015(c)(3)(C).  If the electing spouse can show that the return was signed under duress, the deficiency will be allocated to the “bad” spouse</a:t>
            </a:r>
          </a:p>
        </p:txBody>
      </p:sp>
    </p:spTree>
    <p:extLst>
      <p:ext uri="{BB962C8B-B14F-4D97-AF65-F5344CB8AC3E}">
        <p14:creationId xmlns:p14="http://schemas.microsoft.com/office/powerpoint/2010/main" val="5328111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6748B-9E2A-4DFD-9C0A-87F9797D2631}"/>
              </a:ext>
            </a:extLst>
          </p:cNvPr>
          <p:cNvSpPr>
            <a:spLocks noGrp="1"/>
          </p:cNvSpPr>
          <p:nvPr>
            <p:ph type="title"/>
          </p:nvPr>
        </p:nvSpPr>
        <p:spPr/>
        <p:txBody>
          <a:bodyPr>
            <a:normAutofit/>
          </a:bodyPr>
          <a:lstStyle/>
          <a:p>
            <a:r>
              <a:rPr lang="en-US" dirty="0"/>
              <a:t>EQUITABLE RELIEF - § 6015(f) </a:t>
            </a:r>
          </a:p>
        </p:txBody>
      </p:sp>
      <p:sp>
        <p:nvSpPr>
          <p:cNvPr id="3" name="Content Placeholder 2">
            <a:extLst>
              <a:ext uri="{FF2B5EF4-FFF2-40B4-BE49-F238E27FC236}">
                <a16:creationId xmlns:a16="http://schemas.microsoft.com/office/drawing/2014/main" id="{43C558BD-0618-4833-9D92-AA2960BE2147}"/>
              </a:ext>
            </a:extLst>
          </p:cNvPr>
          <p:cNvSpPr>
            <a:spLocks noGrp="1"/>
          </p:cNvSpPr>
          <p:nvPr>
            <p:ph idx="1"/>
          </p:nvPr>
        </p:nvSpPr>
        <p:spPr/>
        <p:txBody>
          <a:bodyPr>
            <a:normAutofit/>
          </a:bodyPr>
          <a:lstStyle/>
          <a:p>
            <a:r>
              <a:rPr lang="en-US" dirty="0"/>
              <a:t>The third type of innocent spouse relief is equitable relief under IRC §6015(f).  If, taking into account all of the facts and circumstances, it is inequitable to hold the individuals liable, and relief is not available under IRC § 6015(b) and (c), the IRS may relieve that person of liability.  </a:t>
            </a:r>
          </a:p>
        </p:txBody>
      </p:sp>
    </p:spTree>
    <p:extLst>
      <p:ext uri="{BB962C8B-B14F-4D97-AF65-F5344CB8AC3E}">
        <p14:creationId xmlns:p14="http://schemas.microsoft.com/office/powerpoint/2010/main" val="3943896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CF252-1DFC-447D-A3C3-105879E4008D}"/>
              </a:ext>
            </a:extLst>
          </p:cNvPr>
          <p:cNvSpPr>
            <a:spLocks noGrp="1"/>
          </p:cNvSpPr>
          <p:nvPr>
            <p:ph type="title"/>
          </p:nvPr>
        </p:nvSpPr>
        <p:spPr/>
        <p:txBody>
          <a:bodyPr/>
          <a:lstStyle/>
          <a:p>
            <a:r>
              <a:rPr lang="en-US" dirty="0"/>
              <a:t>EQUITABLE RELIEF - § 6015(f) </a:t>
            </a:r>
          </a:p>
        </p:txBody>
      </p:sp>
      <p:sp>
        <p:nvSpPr>
          <p:cNvPr id="3" name="Content Placeholder 2">
            <a:extLst>
              <a:ext uri="{FF2B5EF4-FFF2-40B4-BE49-F238E27FC236}">
                <a16:creationId xmlns:a16="http://schemas.microsoft.com/office/drawing/2014/main" id="{12B53917-4E39-4AA3-8439-1DD6051A2FC9}"/>
              </a:ext>
            </a:extLst>
          </p:cNvPr>
          <p:cNvSpPr>
            <a:spLocks noGrp="1"/>
          </p:cNvSpPr>
          <p:nvPr>
            <p:ph idx="1"/>
          </p:nvPr>
        </p:nvSpPr>
        <p:spPr/>
        <p:txBody>
          <a:bodyPr>
            <a:normAutofit lnSpcReduction="10000"/>
          </a:bodyPr>
          <a:lstStyle/>
          <a:p>
            <a:r>
              <a:rPr lang="en-US" dirty="0"/>
              <a:t>The prior two-year statute of limitation to file for requesting equitable relief was eliminated by IRS Notice 2011-70.  The deadline to request equitable relief has now been extended to the period of limitation on collection of taxes as set forth IRC 6502, which is generally 10 years after the assessment of any tax imposed or, for any credit or refund of tax, within the period of limitation set forth in IRC § 6511. </a:t>
            </a:r>
          </a:p>
        </p:txBody>
      </p:sp>
    </p:spTree>
    <p:extLst>
      <p:ext uri="{BB962C8B-B14F-4D97-AF65-F5344CB8AC3E}">
        <p14:creationId xmlns:p14="http://schemas.microsoft.com/office/powerpoint/2010/main" val="20701237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911BB-88B5-4BA4-8992-1E707DEAA336}"/>
              </a:ext>
            </a:extLst>
          </p:cNvPr>
          <p:cNvSpPr>
            <a:spLocks noGrp="1"/>
          </p:cNvSpPr>
          <p:nvPr>
            <p:ph type="title"/>
          </p:nvPr>
        </p:nvSpPr>
        <p:spPr/>
        <p:txBody>
          <a:bodyPr/>
          <a:lstStyle/>
          <a:p>
            <a:r>
              <a:rPr lang="en-US" dirty="0"/>
              <a:t>EQUITABLE RELIEF - § 6015(f) </a:t>
            </a:r>
          </a:p>
        </p:txBody>
      </p:sp>
      <p:sp>
        <p:nvSpPr>
          <p:cNvPr id="3" name="Content Placeholder 2">
            <a:extLst>
              <a:ext uri="{FF2B5EF4-FFF2-40B4-BE49-F238E27FC236}">
                <a16:creationId xmlns:a16="http://schemas.microsoft.com/office/drawing/2014/main" id="{C2DF4973-C2EA-4297-8842-18B0819F466B}"/>
              </a:ext>
            </a:extLst>
          </p:cNvPr>
          <p:cNvSpPr>
            <a:spLocks noGrp="1"/>
          </p:cNvSpPr>
          <p:nvPr>
            <p:ph idx="1"/>
          </p:nvPr>
        </p:nvSpPr>
        <p:spPr/>
        <p:txBody>
          <a:bodyPr>
            <a:normAutofit fontScale="92500" lnSpcReduction="20000"/>
          </a:bodyPr>
          <a:lstStyle/>
          <a:p>
            <a:r>
              <a:rPr lang="en-US" dirty="0"/>
              <a:t>The two most often cited factors for determining whether it would be inequitable to hold a requesting spouse liable for a deficiency are whether: (1) The requesting spouse received significant benefit, </a:t>
            </a:r>
            <a:r>
              <a:rPr lang="en-US" i="1" dirty="0" err="1"/>
              <a:t>Pietromonaco</a:t>
            </a:r>
            <a:r>
              <a:rPr lang="en-US" i="1" dirty="0"/>
              <a:t> v. Commissioner</a:t>
            </a:r>
            <a:r>
              <a:rPr lang="en-US" dirty="0"/>
              <a:t>, 3 F.3d 1342, 1347 (9th Cir. 1993); and (2) the failure to report the correct tax liability results from the non</a:t>
            </a:r>
            <a:r>
              <a:rPr lang="en-US" b="1" dirty="0"/>
              <a:t>-</a:t>
            </a:r>
            <a:r>
              <a:rPr lang="en-US" dirty="0"/>
              <a:t>requesting spouse’s concealment, overreaching, or other wrongdoing, </a:t>
            </a:r>
            <a:r>
              <a:rPr lang="en-US" i="1" dirty="0"/>
              <a:t>Alt v. Commissioner</a:t>
            </a:r>
            <a:r>
              <a:rPr lang="en-US" dirty="0"/>
              <a:t>, 119 T.C. at 314.” </a:t>
            </a:r>
            <a:r>
              <a:rPr lang="en-US" i="1" dirty="0" err="1"/>
              <a:t>Seamons</a:t>
            </a:r>
            <a:r>
              <a:rPr lang="en-US" i="1" dirty="0"/>
              <a:t> v. Commissioner</a:t>
            </a:r>
            <a:r>
              <a:rPr lang="en-US" dirty="0"/>
              <a:t>, T.C. </a:t>
            </a:r>
            <a:r>
              <a:rPr lang="en-US" dirty="0" err="1"/>
              <a:t>Summ</a:t>
            </a:r>
            <a:r>
              <a:rPr lang="en-US" dirty="0"/>
              <a:t>. Op. 2008-92</a:t>
            </a:r>
          </a:p>
        </p:txBody>
      </p:sp>
    </p:spTree>
    <p:extLst>
      <p:ext uri="{BB962C8B-B14F-4D97-AF65-F5344CB8AC3E}">
        <p14:creationId xmlns:p14="http://schemas.microsoft.com/office/powerpoint/2010/main" val="4159302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UNPAID TAX LIABILITY</a:t>
            </a:r>
          </a:p>
        </p:txBody>
      </p:sp>
      <p:sp>
        <p:nvSpPr>
          <p:cNvPr id="3" name="Content Placeholder 2"/>
          <p:cNvSpPr>
            <a:spLocks noGrp="1"/>
          </p:cNvSpPr>
          <p:nvPr>
            <p:ph idx="1"/>
          </p:nvPr>
        </p:nvSpPr>
        <p:spPr/>
        <p:txBody>
          <a:bodyPr>
            <a:normAutofit/>
          </a:bodyPr>
          <a:lstStyle/>
          <a:p>
            <a:pPr marL="342900" lvl="2" indent="-342900"/>
            <a:r>
              <a:rPr lang="en-US" sz="3200" b="1" u="sng" dirty="0"/>
              <a:t>Civil Tax Fraud.  </a:t>
            </a:r>
            <a:r>
              <a:rPr lang="en-US" sz="3200" dirty="0"/>
              <a:t>There are several different penalties for civil tax fraud.  For example, the fraudulent failing to file a return (I.R.C. § 6651(f));  accuracy related penalties under I.R.C. §6662(b)(1)-(5); spousal liability under IRC §663(c), and (d); and the fraudulent tax return (I.R.C. §6663(d)).  Each have a different penalty.  There is no statute of limitations on civil tax fraud.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UNPAID TAX LIABILITY</a:t>
            </a:r>
          </a:p>
        </p:txBody>
      </p:sp>
      <p:sp>
        <p:nvSpPr>
          <p:cNvPr id="3" name="Content Placeholder 2"/>
          <p:cNvSpPr>
            <a:spLocks noGrp="1"/>
          </p:cNvSpPr>
          <p:nvPr>
            <p:ph idx="1"/>
          </p:nvPr>
        </p:nvSpPr>
        <p:spPr>
          <a:xfrm>
            <a:off x="533400" y="1371600"/>
            <a:ext cx="8229600" cy="4525963"/>
          </a:xfrm>
        </p:spPr>
        <p:txBody>
          <a:bodyPr>
            <a:noAutofit/>
          </a:bodyPr>
          <a:lstStyle/>
          <a:p>
            <a:pPr marL="342900" lvl="2" indent="-342900"/>
            <a:r>
              <a:rPr lang="en-US" sz="2800" b="1" u="sng" dirty="0"/>
              <a:t>Criminal Tax Evasion</a:t>
            </a:r>
            <a:r>
              <a:rPr lang="en-US" sz="2800" dirty="0"/>
              <a:t>.  Criminal tax evasion is defined a willful attempt to evade tax.  See I.R.C. § 7201. </a:t>
            </a:r>
            <a:r>
              <a:rPr lang="en-US" sz="2800"/>
              <a:t>If </a:t>
            </a:r>
            <a:r>
              <a:rPr lang="en-US" sz="2800" dirty="0"/>
              <a:t>a taxpayer omits more than 25% of their income, the statute of limitations for the IRS to prosecute the crime extends from three (3) years to six (6) years, and can be extended.  The statute is tolled if the targeted taxpayer is outside the U.S. or is a fugitive. In </a:t>
            </a:r>
            <a:r>
              <a:rPr lang="en-US" sz="2800" i="1" dirty="0"/>
              <a:t>United States v. Irby</a:t>
            </a:r>
            <a:r>
              <a:rPr lang="en-US" sz="2800" dirty="0"/>
              <a:t>, 703 F.3d 280 (5</a:t>
            </a:r>
            <a:r>
              <a:rPr lang="en-US" sz="2800" baseline="30000" dirty="0"/>
              <a:t>th</a:t>
            </a:r>
            <a:r>
              <a:rPr lang="en-US" sz="2800" dirty="0"/>
              <a:t> Cir. 2012), the court held that the 6 year statute of limitations for tax evasion begins to run from the later of: (1) the date the tax return was due; or (2) the last affirmative act of evasion.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UNPAID TAX LIABILITY</a:t>
            </a:r>
          </a:p>
        </p:txBody>
      </p:sp>
      <p:sp>
        <p:nvSpPr>
          <p:cNvPr id="3" name="Content Placeholder 2"/>
          <p:cNvSpPr>
            <a:spLocks noGrp="1"/>
          </p:cNvSpPr>
          <p:nvPr>
            <p:ph idx="1"/>
          </p:nvPr>
        </p:nvSpPr>
        <p:spPr/>
        <p:txBody>
          <a:bodyPr>
            <a:normAutofit/>
          </a:bodyPr>
          <a:lstStyle/>
          <a:p>
            <a:pPr marL="342900" lvl="2" indent="-342900"/>
            <a:r>
              <a:rPr lang="en-US" sz="3200" b="1" u="sng" dirty="0"/>
              <a:t>Joint and Several Liability</a:t>
            </a:r>
            <a:r>
              <a:rPr lang="en-US" sz="3200" b="1" dirty="0"/>
              <a:t>.   </a:t>
            </a:r>
            <a:r>
              <a:rPr lang="en-US" sz="3200" dirty="0"/>
              <a:t>Both spouses may be held responsible, jointly and individually, for the tax and any interest or penalty due on a joint return. This responsibility applies even if the divorce decree states that the other spouse will be responsible for any amounts due on previously filed joint returns.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UNPAID TAX LIABILITY</a:t>
            </a:r>
          </a:p>
        </p:txBody>
      </p:sp>
      <p:sp>
        <p:nvSpPr>
          <p:cNvPr id="3" name="Content Placeholder 2"/>
          <p:cNvSpPr>
            <a:spLocks noGrp="1"/>
          </p:cNvSpPr>
          <p:nvPr>
            <p:ph idx="1"/>
          </p:nvPr>
        </p:nvSpPr>
        <p:spPr/>
        <p:txBody>
          <a:bodyPr>
            <a:noAutofit/>
          </a:bodyPr>
          <a:lstStyle/>
          <a:p>
            <a:pPr marL="342900" lvl="2" indent="-342900"/>
            <a:r>
              <a:rPr lang="en-US" sz="2600" b="1" u="sng" dirty="0"/>
              <a:t>Penalties and Interest</a:t>
            </a:r>
            <a:r>
              <a:rPr lang="en-US" sz="2600" b="1" dirty="0"/>
              <a:t>.  </a:t>
            </a:r>
            <a:r>
              <a:rPr lang="en-US" sz="2600" dirty="0"/>
              <a:t>Interest on any unpaid tax is compounded daily from the due date of the return (without regard to any extension of time to file).  The interest rate for individual returns is the federal short-term rate plus 3 percent.</a:t>
            </a:r>
          </a:p>
          <a:p>
            <a:pPr marL="342900" lvl="2" indent="-342900">
              <a:buNone/>
            </a:pPr>
            <a:endParaRPr lang="en-US" sz="2600" dirty="0"/>
          </a:p>
          <a:p>
            <a:pPr marL="342900" lvl="2" indent="-342900"/>
            <a:r>
              <a:rPr lang="en-US" sz="2600" dirty="0"/>
              <a:t>In addition, if the taxpayer fails to pay their tax on time, a late payment penalty will be assessed.  The late payment penalty is one-half of one percent of the tax (0.5%) owed for each month, or part of a month, that the tax remains unpaid after the due date, not exceeding 25%.   </a:t>
            </a:r>
          </a:p>
          <a:p>
            <a:endParaRPr lang="en-US" sz="2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III.  TAXATION OF ASSETS TRANSFERRED IN DIVORCE</a:t>
            </a:r>
          </a:p>
        </p:txBody>
      </p:sp>
      <p:sp>
        <p:nvSpPr>
          <p:cNvPr id="3" name="Content Placeholder 2"/>
          <p:cNvSpPr>
            <a:spLocks noGrp="1"/>
          </p:cNvSpPr>
          <p:nvPr>
            <p:ph idx="1"/>
          </p:nvPr>
        </p:nvSpPr>
        <p:spPr/>
        <p:txBody>
          <a:bodyPr/>
          <a:lstStyle/>
          <a:p>
            <a:r>
              <a:rPr lang="en-US" dirty="0"/>
              <a:t>Tax Basis</a:t>
            </a:r>
          </a:p>
          <a:p>
            <a:endParaRPr lang="en-US" dirty="0"/>
          </a:p>
          <a:p>
            <a:r>
              <a:rPr lang="en-US" dirty="0"/>
              <a:t>Transfer of Tax Basis</a:t>
            </a:r>
          </a:p>
          <a:p>
            <a:endParaRPr lang="en-US" dirty="0"/>
          </a:p>
          <a:p>
            <a:r>
              <a:rPr lang="en-US" dirty="0"/>
              <a:t>Tax Free Transfer of Assets</a:t>
            </a:r>
          </a:p>
          <a:p>
            <a:endParaRPr lang="en-US" dirty="0"/>
          </a:p>
          <a:p>
            <a:r>
              <a:rPr lang="en-US" dirty="0"/>
              <a:t>Capital Gains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A2207-0F4D-4EEA-A658-1941360E7D96}"/>
              </a:ext>
            </a:extLst>
          </p:cNvPr>
          <p:cNvSpPr>
            <a:spLocks noGrp="1"/>
          </p:cNvSpPr>
          <p:nvPr>
            <p:ph type="title"/>
          </p:nvPr>
        </p:nvSpPr>
        <p:spPr/>
        <p:txBody>
          <a:bodyPr>
            <a:normAutofit fontScale="90000"/>
          </a:bodyPr>
          <a:lstStyle/>
          <a:p>
            <a:r>
              <a:rPr lang="en-US" b="1" dirty="0"/>
              <a:t>I. TAX CUT AND JOBS ACT OF 2017 </a:t>
            </a:r>
            <a:br>
              <a:rPr lang="en-US" b="1" dirty="0"/>
            </a:br>
            <a:endParaRPr lang="en-US" dirty="0"/>
          </a:p>
        </p:txBody>
      </p:sp>
      <p:sp>
        <p:nvSpPr>
          <p:cNvPr id="3" name="Content Placeholder 2">
            <a:extLst>
              <a:ext uri="{FF2B5EF4-FFF2-40B4-BE49-F238E27FC236}">
                <a16:creationId xmlns:a16="http://schemas.microsoft.com/office/drawing/2014/main" id="{D939944A-C919-4AE7-B9FE-C794B915AD3F}"/>
              </a:ext>
            </a:extLst>
          </p:cNvPr>
          <p:cNvSpPr>
            <a:spLocks noGrp="1"/>
          </p:cNvSpPr>
          <p:nvPr>
            <p:ph idx="1"/>
          </p:nvPr>
        </p:nvSpPr>
        <p:spPr/>
        <p:txBody>
          <a:bodyPr/>
          <a:lstStyle/>
          <a:p>
            <a:r>
              <a:rPr lang="en-US" b="1" dirty="0"/>
              <a:t>Key Changes for Family Law Attorneys</a:t>
            </a:r>
          </a:p>
          <a:p>
            <a:pPr lvl="1"/>
            <a:r>
              <a:rPr lang="en-US" b="1" dirty="0"/>
              <a:t>Lower individual income tax rates</a:t>
            </a:r>
          </a:p>
          <a:p>
            <a:pPr lvl="1"/>
            <a:r>
              <a:rPr lang="en-US" b="1" dirty="0"/>
              <a:t>Spousal Support will no longer be tax deductible</a:t>
            </a:r>
          </a:p>
          <a:p>
            <a:pPr lvl="1"/>
            <a:r>
              <a:rPr lang="en-US" b="1" dirty="0"/>
              <a:t>Higher standard deduction</a:t>
            </a:r>
          </a:p>
          <a:p>
            <a:pPr lvl="1"/>
            <a:r>
              <a:rPr lang="en-US" b="1" dirty="0"/>
              <a:t>Elimination of the personal exemption</a:t>
            </a:r>
          </a:p>
          <a:p>
            <a:pPr lvl="1"/>
            <a:r>
              <a:rPr lang="en-US" b="1" dirty="0"/>
              <a:t>Expanded Child Tax Credit</a:t>
            </a:r>
          </a:p>
          <a:p>
            <a:pPr lvl="1"/>
            <a:r>
              <a:rPr lang="en-US" b="1" dirty="0"/>
              <a:t>Tax Credit for non-child dependents</a:t>
            </a:r>
            <a:endParaRPr lang="en-US" dirty="0"/>
          </a:p>
          <a:p>
            <a:pPr marL="0" indent="0">
              <a:buNone/>
            </a:pPr>
            <a:endParaRPr lang="en-US" dirty="0"/>
          </a:p>
        </p:txBody>
      </p:sp>
    </p:spTree>
    <p:extLst>
      <p:ext uri="{BB962C8B-B14F-4D97-AF65-F5344CB8AC3E}">
        <p14:creationId xmlns:p14="http://schemas.microsoft.com/office/powerpoint/2010/main" val="563016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TAX BASIS OF ASSETS</a:t>
            </a:r>
          </a:p>
        </p:txBody>
      </p:sp>
      <p:sp>
        <p:nvSpPr>
          <p:cNvPr id="3" name="Content Placeholder 2"/>
          <p:cNvSpPr>
            <a:spLocks noGrp="1"/>
          </p:cNvSpPr>
          <p:nvPr>
            <p:ph idx="1"/>
          </p:nvPr>
        </p:nvSpPr>
        <p:spPr/>
        <p:txBody>
          <a:bodyPr>
            <a:normAutofit/>
          </a:bodyPr>
          <a:lstStyle/>
          <a:p>
            <a:r>
              <a:rPr lang="en-US" b="1" u="sng" dirty="0"/>
              <a:t>Gain from the Sale of Asset - Generally</a:t>
            </a:r>
            <a:r>
              <a:rPr lang="en-US" b="1" dirty="0"/>
              <a:t>.  </a:t>
            </a:r>
            <a:r>
              <a:rPr lang="en-US" dirty="0"/>
              <a:t>Internal Revenue Code § 1001(a) provides that the gain from the sale or other disposition of property shall be the excess of the amount realized over the adjusted basis, and the loss shall be the excess of the adjusted basis over the amount realized.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TAX BASIS OF ASSETS</a:t>
            </a:r>
          </a:p>
        </p:txBody>
      </p:sp>
      <p:sp>
        <p:nvSpPr>
          <p:cNvPr id="3" name="Content Placeholder 2"/>
          <p:cNvSpPr>
            <a:spLocks noGrp="1"/>
          </p:cNvSpPr>
          <p:nvPr>
            <p:ph idx="1"/>
          </p:nvPr>
        </p:nvSpPr>
        <p:spPr/>
        <p:txBody>
          <a:bodyPr>
            <a:normAutofit/>
          </a:bodyPr>
          <a:lstStyle/>
          <a:p>
            <a:r>
              <a:rPr lang="en-US" b="1" u="sng" dirty="0"/>
              <a:t>Basis Explained.</a:t>
            </a:r>
            <a:r>
              <a:rPr lang="en-US" b="1" dirty="0"/>
              <a:t> </a:t>
            </a:r>
            <a:r>
              <a:rPr lang="en-US" dirty="0"/>
              <a:t>“Basis is defined in § 1012 as the taxpayer’s cost in acquiring the property except as otherwise provided in the Code.  A taxpayer’s original “basis” is then “adjusted” under § 1016.  </a:t>
            </a:r>
          </a:p>
          <a:p>
            <a:pPr>
              <a:buNone/>
            </a:pPr>
            <a:r>
              <a:rPr lang="en-US" dirty="0"/>
              <a:t>		Amount Realized	Adjusted Basis</a:t>
            </a:r>
          </a:p>
          <a:p>
            <a:pPr>
              <a:buNone/>
            </a:pPr>
            <a:r>
              <a:rPr lang="en-US" dirty="0"/>
              <a:t>       -	Adjusted Basis	        -	Amount Realized</a:t>
            </a:r>
          </a:p>
          <a:p>
            <a:pPr>
              <a:buNone/>
            </a:pPr>
            <a:r>
              <a:rPr lang="en-US" dirty="0"/>
              <a:t>       = Realized Gain	        = Realized Loss</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TRANSFER OF ASSETS</a:t>
            </a:r>
          </a:p>
        </p:txBody>
      </p:sp>
      <p:sp>
        <p:nvSpPr>
          <p:cNvPr id="3" name="Content Placeholder 2"/>
          <p:cNvSpPr>
            <a:spLocks noGrp="1"/>
          </p:cNvSpPr>
          <p:nvPr>
            <p:ph idx="1"/>
          </p:nvPr>
        </p:nvSpPr>
        <p:spPr/>
        <p:txBody>
          <a:bodyPr>
            <a:normAutofit fontScale="92500" lnSpcReduction="10000"/>
          </a:bodyPr>
          <a:lstStyle/>
          <a:p>
            <a:pPr lvl="0"/>
            <a:r>
              <a:rPr lang="en-US" b="1" u="sng" dirty="0"/>
              <a:t>Transfer of Tax Basis.</a:t>
            </a:r>
            <a:r>
              <a:rPr lang="en-US" b="1" dirty="0"/>
              <a:t>  </a:t>
            </a:r>
            <a:r>
              <a:rPr lang="en-US" dirty="0"/>
              <a:t>Where there is a transfer of property between spouses or a transfer incident to divorce, §1041(b) states that the property will be treated as if the person who receives the property (the transferee) has acquired it by gift. </a:t>
            </a:r>
          </a:p>
          <a:p>
            <a:pPr lvl="0"/>
            <a:endParaRPr lang="en-US" dirty="0"/>
          </a:p>
          <a:p>
            <a:pPr lvl="0"/>
            <a:r>
              <a:rPr lang="en-US" dirty="0"/>
              <a:t>The transferee’s basis in the property shall be the adjusted basis of the transferor at the time of the transfer.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TRANSFER OF ASSETS</a:t>
            </a:r>
          </a:p>
        </p:txBody>
      </p:sp>
      <p:sp>
        <p:nvSpPr>
          <p:cNvPr id="3" name="Content Placeholder 2"/>
          <p:cNvSpPr>
            <a:spLocks noGrp="1"/>
          </p:cNvSpPr>
          <p:nvPr>
            <p:ph idx="1"/>
          </p:nvPr>
        </p:nvSpPr>
        <p:spPr/>
        <p:txBody>
          <a:bodyPr>
            <a:normAutofit fontScale="85000" lnSpcReduction="10000"/>
          </a:bodyPr>
          <a:lstStyle/>
          <a:p>
            <a:pPr lvl="0"/>
            <a:r>
              <a:rPr lang="en-US" b="1" u="sng" dirty="0"/>
              <a:t>Example</a:t>
            </a:r>
            <a:r>
              <a:rPr lang="en-US" dirty="0"/>
              <a:t>.  If the wife were to give the husband an asset worth $10,000 in which the wife has a basis of $5,000, the husband will include nothing in his gross income but the husband’s basis in the asset will be $5,000.   </a:t>
            </a:r>
          </a:p>
          <a:p>
            <a:pPr lvl="0">
              <a:buNone/>
            </a:pPr>
            <a:endParaRPr lang="en-US" dirty="0"/>
          </a:p>
          <a:p>
            <a:r>
              <a:rPr lang="en-US" i="1" dirty="0"/>
              <a:t>Note:  Section 1014 applies to property acquired from a decedent.  Under §1014(a), property received from a decedent shall have the basis to the recipient equal to the value of the property as of the decedent’s death. This is commonly referred to as a stepped up basis.</a:t>
            </a:r>
            <a:endParaRPr lang="en-US" dirty="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TAX FREE TRANSFER OF ASSETS</a:t>
            </a:r>
          </a:p>
        </p:txBody>
      </p:sp>
      <p:sp>
        <p:nvSpPr>
          <p:cNvPr id="3" name="Content Placeholder 2"/>
          <p:cNvSpPr>
            <a:spLocks noGrp="1"/>
          </p:cNvSpPr>
          <p:nvPr>
            <p:ph idx="1"/>
          </p:nvPr>
        </p:nvSpPr>
        <p:spPr/>
        <p:txBody>
          <a:bodyPr>
            <a:normAutofit/>
          </a:bodyPr>
          <a:lstStyle/>
          <a:p>
            <a:pPr lvl="0"/>
            <a:r>
              <a:rPr lang="en-US" b="1" u="sng" dirty="0"/>
              <a:t>No Tax on Transfer of Assets Incident to Divorce.</a:t>
            </a:r>
            <a:r>
              <a:rPr lang="en-US" b="1" dirty="0"/>
              <a:t>  </a:t>
            </a:r>
            <a:r>
              <a:rPr lang="en-US" dirty="0"/>
              <a:t>Internal Revenue Code § 1041(a) provides that no gain or loss shall be recognized on a </a:t>
            </a:r>
            <a:r>
              <a:rPr lang="en-US" u="sng" dirty="0"/>
              <a:t>transfer</a:t>
            </a:r>
            <a:r>
              <a:rPr lang="en-US" dirty="0"/>
              <a:t> of property from an individual to a spouse; OR a </a:t>
            </a:r>
            <a:r>
              <a:rPr lang="en-US" u="sng" dirty="0"/>
              <a:t>transfer</a:t>
            </a:r>
            <a:r>
              <a:rPr lang="en-US" dirty="0"/>
              <a:t> of property to a former spouse if the transfer is incident to the divorce</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TAX FREE TRANSFER OF ASSETS</a:t>
            </a:r>
          </a:p>
        </p:txBody>
      </p:sp>
      <p:sp>
        <p:nvSpPr>
          <p:cNvPr id="3" name="Content Placeholder 2"/>
          <p:cNvSpPr>
            <a:spLocks noGrp="1"/>
          </p:cNvSpPr>
          <p:nvPr>
            <p:ph idx="1"/>
          </p:nvPr>
        </p:nvSpPr>
        <p:spPr/>
        <p:txBody>
          <a:bodyPr>
            <a:normAutofit fontScale="85000" lnSpcReduction="20000"/>
          </a:bodyPr>
          <a:lstStyle/>
          <a:p>
            <a:pPr lvl="0"/>
            <a:r>
              <a:rPr lang="en-US" b="1" u="sng" dirty="0"/>
              <a:t>“Incident to Divorce” Defined.</a:t>
            </a:r>
            <a:r>
              <a:rPr lang="en-US" dirty="0"/>
              <a:t> Treasury Regulation 1.1041-IT(b) states that a transfer is “related to” the cessation of the marriage when the transfer is required under the divorce or separation instrument, and the transfer takes place within six years from the date of the divorce.” </a:t>
            </a:r>
          </a:p>
          <a:p>
            <a:pPr lvl="0">
              <a:buNone/>
            </a:pPr>
            <a:endParaRPr lang="en-US" dirty="0"/>
          </a:p>
          <a:p>
            <a:pPr lvl="0"/>
            <a:r>
              <a:rPr lang="en-US" dirty="0"/>
              <a:t>If the transfer is </a:t>
            </a:r>
            <a:r>
              <a:rPr lang="en-US" u="sng" dirty="0"/>
              <a:t>not</a:t>
            </a:r>
            <a:r>
              <a:rPr lang="en-US" dirty="0"/>
              <a:t> made pursuant to a divorce or separation instrument, or occurs more than six years after cessation of the marriage, it is presumed to be unrelated to cessation of the marriage. See Treas. </a:t>
            </a:r>
            <a:r>
              <a:rPr lang="en-US" dirty="0" err="1"/>
              <a:t>Regs</a:t>
            </a:r>
            <a:r>
              <a:rPr lang="en-US" dirty="0"/>
              <a:t>. § 1.1041-1T, A-7; </a:t>
            </a:r>
            <a:r>
              <a:rPr lang="en-US" dirty="0" err="1"/>
              <a:t>Ltr.Rul</a:t>
            </a:r>
            <a:r>
              <a:rPr lang="en-US" dirty="0"/>
              <a:t>. 9306015.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25037-5556-4A44-8D2A-C5DA1AA500FE}"/>
              </a:ext>
            </a:extLst>
          </p:cNvPr>
          <p:cNvSpPr>
            <a:spLocks noGrp="1"/>
          </p:cNvSpPr>
          <p:nvPr>
            <p:ph type="title"/>
          </p:nvPr>
        </p:nvSpPr>
        <p:spPr/>
        <p:txBody>
          <a:bodyPr/>
          <a:lstStyle/>
          <a:p>
            <a:r>
              <a:rPr lang="en-US" b="1" dirty="0"/>
              <a:t>TAX FREE TRANSFER OF ASSETS</a:t>
            </a:r>
          </a:p>
        </p:txBody>
      </p:sp>
      <p:sp>
        <p:nvSpPr>
          <p:cNvPr id="3" name="Content Placeholder 2">
            <a:extLst>
              <a:ext uri="{FF2B5EF4-FFF2-40B4-BE49-F238E27FC236}">
                <a16:creationId xmlns:a16="http://schemas.microsoft.com/office/drawing/2014/main" id="{6A57755E-3D3C-4839-A4FB-33A2612FE43E}"/>
              </a:ext>
            </a:extLst>
          </p:cNvPr>
          <p:cNvSpPr>
            <a:spLocks noGrp="1"/>
          </p:cNvSpPr>
          <p:nvPr>
            <p:ph idx="1"/>
          </p:nvPr>
        </p:nvSpPr>
        <p:spPr/>
        <p:txBody>
          <a:bodyPr>
            <a:normAutofit fontScale="77500" lnSpcReduction="20000"/>
          </a:bodyPr>
          <a:lstStyle/>
          <a:p>
            <a:r>
              <a:rPr lang="en-US" b="1" u="sng" dirty="0"/>
              <a:t>§ 1041 Does Not Apply to Unmarried Individuals</a:t>
            </a:r>
            <a:r>
              <a:rPr lang="en-US" dirty="0"/>
              <a:t>.  Although § 1041 is not available to couples who have cohabited and not married or registered as domestic partners, there are still quasi-community property rights that may apply.  See </a:t>
            </a:r>
            <a:r>
              <a:rPr lang="en-US" i="1" dirty="0" err="1"/>
              <a:t>Gromley</a:t>
            </a:r>
            <a:r>
              <a:rPr lang="en-US" i="1" dirty="0"/>
              <a:t> v. Robertson</a:t>
            </a:r>
            <a:r>
              <a:rPr lang="en-US" dirty="0"/>
              <a:t>, 120 Wash. App 31 (2004).  The issue for unmarried individuals will turn to “</a:t>
            </a:r>
            <a:r>
              <a:rPr lang="en-US" b="1" i="1" dirty="0"/>
              <a:t>for what was the payment received.</a:t>
            </a:r>
            <a:r>
              <a:rPr lang="en-US" dirty="0"/>
              <a:t>”  See T.C, Memo. 199-62.  If the property settlement agreement or decree clearly state that transfer of property represents the receiving spouse’s community interest in property acquired during the relationship, the property will be treated as a gift and the basis in the property will equal to the basis immediately prior to the transfer.</a:t>
            </a:r>
          </a:p>
        </p:txBody>
      </p:sp>
    </p:spTree>
    <p:extLst>
      <p:ext uri="{BB962C8B-B14F-4D97-AF65-F5344CB8AC3E}">
        <p14:creationId xmlns:p14="http://schemas.microsoft.com/office/powerpoint/2010/main" val="13262315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CAPITAL GAINS</a:t>
            </a:r>
          </a:p>
        </p:txBody>
      </p:sp>
      <p:sp>
        <p:nvSpPr>
          <p:cNvPr id="3" name="Content Placeholder 2"/>
          <p:cNvSpPr>
            <a:spLocks noGrp="1"/>
          </p:cNvSpPr>
          <p:nvPr>
            <p:ph idx="1"/>
          </p:nvPr>
        </p:nvSpPr>
        <p:spPr/>
        <p:txBody>
          <a:bodyPr>
            <a:normAutofit fontScale="92500" lnSpcReduction="10000"/>
          </a:bodyPr>
          <a:lstStyle/>
          <a:p>
            <a:r>
              <a:rPr lang="en-US" b="1" u="sng" dirty="0"/>
              <a:t>Capital Assets</a:t>
            </a:r>
            <a:r>
              <a:rPr lang="en-US" b="1" dirty="0"/>
              <a:t>.  </a:t>
            </a:r>
            <a:r>
              <a:rPr lang="en-US" dirty="0"/>
              <a:t>A capital asset is defined by the IRS in § 1221 of the Internal Revenue Code.   The definition of a capital asset is set forth in § 1221(a) – which lists eight examples of assets that do not qualify as capital asset.   Anything not described in § 1221(a) is a capital asset.  </a:t>
            </a:r>
          </a:p>
          <a:p>
            <a:endParaRPr lang="en-US" b="1" dirty="0"/>
          </a:p>
          <a:p>
            <a:r>
              <a:rPr lang="en-US" dirty="0"/>
              <a:t>Capital gains and losses are classified as long-term or short-term (capital assets held for less than a year).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3763A-D79D-44D5-ADBE-A46A00D0FB1F}"/>
              </a:ext>
            </a:extLst>
          </p:cNvPr>
          <p:cNvSpPr>
            <a:spLocks noGrp="1"/>
          </p:cNvSpPr>
          <p:nvPr>
            <p:ph type="title"/>
          </p:nvPr>
        </p:nvSpPr>
        <p:spPr/>
        <p:txBody>
          <a:bodyPr/>
          <a:lstStyle/>
          <a:p>
            <a:r>
              <a:rPr lang="en-US" b="1" dirty="0"/>
              <a:t>CAPITAL GAINS</a:t>
            </a:r>
            <a:endParaRPr lang="en-US" dirty="0"/>
          </a:p>
        </p:txBody>
      </p:sp>
      <p:graphicFrame>
        <p:nvGraphicFramePr>
          <p:cNvPr id="7" name="Content Placeholder 6">
            <a:extLst>
              <a:ext uri="{FF2B5EF4-FFF2-40B4-BE49-F238E27FC236}">
                <a16:creationId xmlns:a16="http://schemas.microsoft.com/office/drawing/2014/main" id="{3D817E17-736A-1BB4-62B4-F587A67754F0}"/>
              </a:ext>
            </a:extLst>
          </p:cNvPr>
          <p:cNvGraphicFramePr>
            <a:graphicFrameLocks noGrp="1"/>
          </p:cNvGraphicFramePr>
          <p:nvPr>
            <p:ph idx="1"/>
            <p:extLst>
              <p:ext uri="{D42A27DB-BD31-4B8C-83A1-F6EECF244321}">
                <p14:modId xmlns:p14="http://schemas.microsoft.com/office/powerpoint/2010/main" val="1060814294"/>
              </p:ext>
            </p:extLst>
          </p:nvPr>
        </p:nvGraphicFramePr>
        <p:xfrm>
          <a:off x="762000" y="1417638"/>
          <a:ext cx="7620000" cy="4602164"/>
        </p:xfrm>
        <a:graphic>
          <a:graphicData uri="http://schemas.openxmlformats.org/drawingml/2006/table">
            <a:tbl>
              <a:tblPr firstRow="1" firstCol="1" bandRow="1">
                <a:tableStyleId>{5C22544A-7EE6-4342-B048-85BDC9FD1C3A}</a:tableStyleId>
              </a:tblPr>
              <a:tblGrid>
                <a:gridCol w="712576">
                  <a:extLst>
                    <a:ext uri="{9D8B030D-6E8A-4147-A177-3AD203B41FA5}">
                      <a16:colId xmlns:a16="http://schemas.microsoft.com/office/drawing/2014/main" val="2572249656"/>
                    </a:ext>
                  </a:extLst>
                </a:gridCol>
                <a:gridCol w="2214851">
                  <a:extLst>
                    <a:ext uri="{9D8B030D-6E8A-4147-A177-3AD203B41FA5}">
                      <a16:colId xmlns:a16="http://schemas.microsoft.com/office/drawing/2014/main" val="1261552850"/>
                    </a:ext>
                  </a:extLst>
                </a:gridCol>
                <a:gridCol w="2541810">
                  <a:extLst>
                    <a:ext uri="{9D8B030D-6E8A-4147-A177-3AD203B41FA5}">
                      <a16:colId xmlns:a16="http://schemas.microsoft.com/office/drawing/2014/main" val="3621075764"/>
                    </a:ext>
                  </a:extLst>
                </a:gridCol>
                <a:gridCol w="2150763">
                  <a:extLst>
                    <a:ext uri="{9D8B030D-6E8A-4147-A177-3AD203B41FA5}">
                      <a16:colId xmlns:a16="http://schemas.microsoft.com/office/drawing/2014/main" val="4259577673"/>
                    </a:ext>
                  </a:extLst>
                </a:gridCol>
              </a:tblGrid>
              <a:tr h="328726">
                <a:tc gridSpan="4">
                  <a:txBody>
                    <a:bodyPr/>
                    <a:lstStyle/>
                    <a:p>
                      <a:pPr marL="0" marR="0" algn="ctr">
                        <a:lnSpc>
                          <a:spcPct val="107000"/>
                        </a:lnSpc>
                        <a:spcBef>
                          <a:spcPts val="0"/>
                        </a:spcBef>
                        <a:spcAft>
                          <a:spcPts val="0"/>
                        </a:spcAft>
                      </a:pPr>
                      <a:r>
                        <a:rPr lang="en-US" sz="1000">
                          <a:effectLst/>
                        </a:rPr>
                        <a:t>2024 Federal Income Tax Rates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7904938"/>
                  </a:ext>
                </a:extLst>
              </a:tr>
              <a:tr h="328726">
                <a:tc>
                  <a:txBody>
                    <a:bodyPr/>
                    <a:lstStyle/>
                    <a:p>
                      <a:pPr marL="0" marR="0">
                        <a:lnSpc>
                          <a:spcPct val="107000"/>
                        </a:lnSpc>
                        <a:spcBef>
                          <a:spcPts val="0"/>
                        </a:spcBef>
                        <a:spcAft>
                          <a:spcPts val="0"/>
                        </a:spcAft>
                      </a:pPr>
                      <a:r>
                        <a:rPr lang="en-US" sz="1000">
                          <a:effectLst/>
                        </a:rPr>
                        <a:t>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Single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Married Filing Joint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Heads of Households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82923325"/>
                  </a:ext>
                </a:extLst>
              </a:tr>
              <a:tr h="328726">
                <a:tc>
                  <a:txBody>
                    <a:bodyPr/>
                    <a:lstStyle/>
                    <a:p>
                      <a:pPr marL="0" marR="0">
                        <a:lnSpc>
                          <a:spcPct val="107000"/>
                        </a:lnSpc>
                        <a:spcBef>
                          <a:spcPts val="0"/>
                        </a:spcBef>
                        <a:spcAft>
                          <a:spcPts val="0"/>
                        </a:spcAft>
                      </a:pPr>
                      <a:r>
                        <a:rPr lang="en-US" sz="10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$0 to $11,600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$0 to $23,200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$0 to $16,550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3370266748"/>
                  </a:ext>
                </a:extLst>
              </a:tr>
              <a:tr h="328726">
                <a:tc>
                  <a:txBody>
                    <a:bodyPr/>
                    <a:lstStyle/>
                    <a:p>
                      <a:pPr marL="0" marR="0">
                        <a:lnSpc>
                          <a:spcPct val="107000"/>
                        </a:lnSpc>
                        <a:spcBef>
                          <a:spcPts val="0"/>
                        </a:spcBef>
                        <a:spcAft>
                          <a:spcPts val="0"/>
                        </a:spcAft>
                      </a:pPr>
                      <a:r>
                        <a:rPr lang="en-US" sz="1000">
                          <a:effectLst/>
                        </a:rPr>
                        <a: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$11,600 to $47,150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$23,200 to $94,300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$16,550 to $63,100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4062845203"/>
                  </a:ext>
                </a:extLst>
              </a:tr>
              <a:tr h="328726">
                <a:tc>
                  <a:txBody>
                    <a:bodyPr/>
                    <a:lstStyle/>
                    <a:p>
                      <a:pPr marL="0" marR="0">
                        <a:lnSpc>
                          <a:spcPct val="107000"/>
                        </a:lnSpc>
                        <a:spcBef>
                          <a:spcPts val="0"/>
                        </a:spcBef>
                        <a:spcAft>
                          <a:spcPts val="0"/>
                        </a:spcAft>
                      </a:pPr>
                      <a:r>
                        <a:rPr lang="en-US" sz="1000">
                          <a:effectLst/>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$47,150 to $100,525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$94,300 to $201,050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$63,100 to $100,500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2440183923"/>
                  </a:ext>
                </a:extLst>
              </a:tr>
              <a:tr h="328726">
                <a:tc>
                  <a:txBody>
                    <a:bodyPr/>
                    <a:lstStyle/>
                    <a:p>
                      <a:pPr marL="0" marR="0">
                        <a:lnSpc>
                          <a:spcPct val="107000"/>
                        </a:lnSpc>
                        <a:spcBef>
                          <a:spcPts val="0"/>
                        </a:spcBef>
                        <a:spcAft>
                          <a:spcPts val="0"/>
                        </a:spcAft>
                      </a:pPr>
                      <a:r>
                        <a:rPr lang="en-US" sz="1000">
                          <a:effectLst/>
                        </a:rPr>
                        <a:t>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$100,525 to $191,950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$201,050 to $383,900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$100,500 to $191,950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3716596741"/>
                  </a:ext>
                </a:extLst>
              </a:tr>
              <a:tr h="328726">
                <a:tc>
                  <a:txBody>
                    <a:bodyPr/>
                    <a:lstStyle/>
                    <a:p>
                      <a:pPr marL="0" marR="0">
                        <a:lnSpc>
                          <a:spcPct val="107000"/>
                        </a:lnSpc>
                        <a:spcBef>
                          <a:spcPts val="0"/>
                        </a:spcBef>
                        <a:spcAft>
                          <a:spcPts val="0"/>
                        </a:spcAft>
                      </a:pPr>
                      <a:r>
                        <a:rPr lang="en-US" sz="1000">
                          <a:effectLst/>
                        </a:rPr>
                        <a:t>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$191,950 to $243,725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$383,900 to $487,450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$191,950 to $243,700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2953093445"/>
                  </a:ext>
                </a:extLst>
              </a:tr>
              <a:tr h="328726">
                <a:tc>
                  <a:txBody>
                    <a:bodyPr/>
                    <a:lstStyle/>
                    <a:p>
                      <a:pPr marL="0" marR="0">
                        <a:lnSpc>
                          <a:spcPct val="107000"/>
                        </a:lnSpc>
                        <a:spcBef>
                          <a:spcPts val="0"/>
                        </a:spcBef>
                        <a:spcAft>
                          <a:spcPts val="0"/>
                        </a:spcAft>
                      </a:pPr>
                      <a:r>
                        <a:rPr lang="en-US" sz="1000">
                          <a:effectLst/>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$243,725 to $609,350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$487,450 to $731,200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$243,700 to $609,350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541537603"/>
                  </a:ext>
                </a:extLst>
              </a:tr>
              <a:tr h="328726">
                <a:tc>
                  <a:txBody>
                    <a:bodyPr/>
                    <a:lstStyle/>
                    <a:p>
                      <a:pPr marL="0" marR="0">
                        <a:lnSpc>
                          <a:spcPct val="107000"/>
                        </a:lnSpc>
                        <a:spcBef>
                          <a:spcPts val="0"/>
                        </a:spcBef>
                        <a:spcAft>
                          <a:spcPts val="0"/>
                        </a:spcAft>
                      </a:pPr>
                      <a:r>
                        <a:rPr lang="en-US" sz="1000">
                          <a:effectLst/>
                        </a:rPr>
                        <a:t>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$609,350 or more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$731,200 or more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$609,350 or more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extLst>
                  <a:ext uri="{0D108BD9-81ED-4DB2-BD59-A6C34878D82A}">
                    <a16:rowId xmlns:a16="http://schemas.microsoft.com/office/drawing/2014/main" val="136501333"/>
                  </a:ext>
                </a:extLst>
              </a:tr>
              <a:tr h="328726">
                <a:tc gridSpan="4">
                  <a:txBody>
                    <a:bodyPr/>
                    <a:lstStyle/>
                    <a:p>
                      <a:pPr marL="0" marR="0" algn="ctr">
                        <a:lnSpc>
                          <a:spcPct val="107000"/>
                        </a:lnSpc>
                        <a:spcBef>
                          <a:spcPts val="0"/>
                        </a:spcBef>
                        <a:spcAft>
                          <a:spcPts val="0"/>
                        </a:spcAft>
                      </a:pPr>
                      <a:r>
                        <a:rPr lang="en-US" sz="1000">
                          <a:effectLst/>
                        </a:rPr>
                        <a:t>2024 Long Term Capital Gains Tax Rates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2122788"/>
                  </a:ext>
                </a:extLst>
              </a:tr>
              <a:tr h="328726">
                <a:tc>
                  <a:txBody>
                    <a:bodyPr/>
                    <a:lstStyle/>
                    <a:p>
                      <a:pPr marL="0" marR="0">
                        <a:lnSpc>
                          <a:spcPct val="107000"/>
                        </a:lnSpc>
                        <a:spcBef>
                          <a:spcPts val="0"/>
                        </a:spcBef>
                        <a:spcAft>
                          <a:spcPts val="0"/>
                        </a:spcAft>
                      </a:pPr>
                      <a:r>
                        <a:rPr lang="en-US" sz="1000">
                          <a:effectLst/>
                        </a:rPr>
                        <a:t>Rate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b"/>
                </a:tc>
                <a:tc>
                  <a:txBody>
                    <a:bodyPr/>
                    <a:lstStyle/>
                    <a:p>
                      <a:pPr marL="0" marR="0">
                        <a:lnSpc>
                          <a:spcPct val="107000"/>
                        </a:lnSpc>
                        <a:spcBef>
                          <a:spcPts val="0"/>
                        </a:spcBef>
                        <a:spcAft>
                          <a:spcPts val="0"/>
                        </a:spcAft>
                      </a:pPr>
                      <a:r>
                        <a:rPr lang="en-US" sz="1000">
                          <a:effectLst/>
                        </a:rPr>
                        <a:t>Single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Married Filing Joint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Heads of Households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2413142"/>
                  </a:ext>
                </a:extLst>
              </a:tr>
              <a:tr h="328726">
                <a:tc>
                  <a:txBody>
                    <a:bodyPr/>
                    <a:lstStyle/>
                    <a:p>
                      <a:pPr marL="0" marR="0">
                        <a:lnSpc>
                          <a:spcPct val="107000"/>
                        </a:lnSpc>
                        <a:spcBef>
                          <a:spcPts val="0"/>
                        </a:spcBef>
                        <a:spcAft>
                          <a:spcPts val="0"/>
                        </a:spcAft>
                      </a:pPr>
                      <a:r>
                        <a:rPr lang="en-US" sz="10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$0 to $47,025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$0 to $94,050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$0 to $47,025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11705985"/>
                  </a:ext>
                </a:extLst>
              </a:tr>
              <a:tr h="328726">
                <a:tc>
                  <a:txBody>
                    <a:bodyPr/>
                    <a:lstStyle/>
                    <a:p>
                      <a:pPr marL="0" marR="0">
                        <a:lnSpc>
                          <a:spcPct val="107000"/>
                        </a:lnSpc>
                        <a:spcBef>
                          <a:spcPts val="0"/>
                        </a:spcBef>
                        <a:spcAft>
                          <a:spcPts val="0"/>
                        </a:spcAft>
                      </a:pPr>
                      <a:r>
                        <a:rPr lang="en-US" sz="10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$47,025 to $518,900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$94,050 to $583,750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$47,025 to $291,850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35873344"/>
                  </a:ext>
                </a:extLst>
              </a:tr>
              <a:tr h="328726">
                <a:tc>
                  <a:txBody>
                    <a:bodyPr/>
                    <a:lstStyle/>
                    <a:p>
                      <a:pPr marL="0" marR="0">
                        <a:lnSpc>
                          <a:spcPct val="107000"/>
                        </a:lnSpc>
                        <a:spcBef>
                          <a:spcPts val="0"/>
                        </a:spcBef>
                        <a:spcAft>
                          <a:spcPts val="0"/>
                        </a:spcAft>
                      </a:pPr>
                      <a:r>
                        <a:rPr lang="en-US" sz="10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$518,900+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a:effectLst/>
                        </a:rPr>
                        <a:t>$583,750+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000" dirty="0">
                          <a:effectLst/>
                        </a:rPr>
                        <a:t>$291,850+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07021767"/>
                  </a:ext>
                </a:extLst>
              </a:tr>
            </a:tbl>
          </a:graphicData>
        </a:graphic>
      </p:graphicFrame>
    </p:spTree>
    <p:extLst>
      <p:ext uri="{BB962C8B-B14F-4D97-AF65-F5344CB8AC3E}">
        <p14:creationId xmlns:p14="http://schemas.microsoft.com/office/powerpoint/2010/main" val="14763503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CAPITAL GAINS</a:t>
            </a:r>
          </a:p>
        </p:txBody>
      </p:sp>
      <p:sp>
        <p:nvSpPr>
          <p:cNvPr id="3" name="Content Placeholder 2"/>
          <p:cNvSpPr>
            <a:spLocks noGrp="1"/>
          </p:cNvSpPr>
          <p:nvPr>
            <p:ph idx="1"/>
          </p:nvPr>
        </p:nvSpPr>
        <p:spPr/>
        <p:txBody>
          <a:bodyPr/>
          <a:lstStyle/>
          <a:p>
            <a:pPr lvl="0"/>
            <a:r>
              <a:rPr lang="en-US" b="1" u="sng" dirty="0"/>
              <a:t>Capital Carry-Forward</a:t>
            </a:r>
            <a:r>
              <a:rPr lang="en-US" b="1" dirty="0"/>
              <a:t>.</a:t>
            </a:r>
            <a:r>
              <a:rPr lang="en-US" dirty="0"/>
              <a:t>  If a taxpayer’s capital losses exceed their capital gains, the amount of the excess loss that can be claimed is the lesser of $3,000 if married filing jointly or single ($1,500 if married filing separately) </a:t>
            </a:r>
            <a:r>
              <a:rPr lang="en-US" u="sng" dirty="0"/>
              <a:t>or</a:t>
            </a:r>
            <a:r>
              <a:rPr lang="en-US" dirty="0"/>
              <a:t> the total net loss as shown on line 16 of the Form 1040, Schedule D.   If the net capital loss is more than this limit, the taxpayer can carry the loss forward to later years.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D2C8D-5315-4E65-A757-DE258B2AE174}"/>
              </a:ext>
            </a:extLst>
          </p:cNvPr>
          <p:cNvSpPr>
            <a:spLocks noGrp="1"/>
          </p:cNvSpPr>
          <p:nvPr>
            <p:ph type="title"/>
          </p:nvPr>
        </p:nvSpPr>
        <p:spPr/>
        <p:txBody>
          <a:bodyPr/>
          <a:lstStyle/>
          <a:p>
            <a:r>
              <a:rPr lang="en-US" b="1" dirty="0"/>
              <a:t>TAX CUT AND JOBS ACT OF 2017</a:t>
            </a:r>
            <a:endParaRPr lang="en-US" dirty="0"/>
          </a:p>
        </p:txBody>
      </p:sp>
      <p:sp>
        <p:nvSpPr>
          <p:cNvPr id="3" name="Content Placeholder 2">
            <a:extLst>
              <a:ext uri="{FF2B5EF4-FFF2-40B4-BE49-F238E27FC236}">
                <a16:creationId xmlns:a16="http://schemas.microsoft.com/office/drawing/2014/main" id="{287C0F05-12D5-41B4-B235-648D3F485AFA}"/>
              </a:ext>
            </a:extLst>
          </p:cNvPr>
          <p:cNvSpPr>
            <a:spLocks noGrp="1"/>
          </p:cNvSpPr>
          <p:nvPr>
            <p:ph idx="1"/>
          </p:nvPr>
        </p:nvSpPr>
        <p:spPr/>
        <p:txBody>
          <a:bodyPr/>
          <a:lstStyle/>
          <a:p>
            <a:r>
              <a:rPr lang="en-US" b="1" u="sng" dirty="0"/>
              <a:t>Lower individual income tax rates</a:t>
            </a:r>
            <a:r>
              <a:rPr lang="en-US" b="1" dirty="0"/>
              <a:t>.</a:t>
            </a:r>
            <a:r>
              <a:rPr lang="en-US" dirty="0"/>
              <a:t>  Federal tax rates for 2024 are between 10% and 37%. In 2024, a single tax filer can have an annual income of $100,525 before they enter the 24% tax bracket- compared to $46,950 before being in the 25% tax bracket in 2017.</a:t>
            </a:r>
          </a:p>
        </p:txBody>
      </p:sp>
    </p:spTree>
    <p:extLst>
      <p:ext uri="{BB962C8B-B14F-4D97-AF65-F5344CB8AC3E}">
        <p14:creationId xmlns:p14="http://schemas.microsoft.com/office/powerpoint/2010/main" val="18443843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440A7-F077-42FC-9AAE-E4774765D84D}"/>
              </a:ext>
            </a:extLst>
          </p:cNvPr>
          <p:cNvSpPr>
            <a:spLocks noGrp="1"/>
          </p:cNvSpPr>
          <p:nvPr>
            <p:ph type="title"/>
          </p:nvPr>
        </p:nvSpPr>
        <p:spPr/>
        <p:txBody>
          <a:bodyPr/>
          <a:lstStyle/>
          <a:p>
            <a:r>
              <a:rPr lang="en-US" b="1" dirty="0"/>
              <a:t>Capital Carry-Forward</a:t>
            </a:r>
            <a:endParaRPr lang="en-US" dirty="0"/>
          </a:p>
        </p:txBody>
      </p:sp>
      <p:sp>
        <p:nvSpPr>
          <p:cNvPr id="3" name="Content Placeholder 2">
            <a:extLst>
              <a:ext uri="{FF2B5EF4-FFF2-40B4-BE49-F238E27FC236}">
                <a16:creationId xmlns:a16="http://schemas.microsoft.com/office/drawing/2014/main" id="{697A23E6-2AE1-4C99-BF8B-95EF8937516F}"/>
              </a:ext>
            </a:extLst>
          </p:cNvPr>
          <p:cNvSpPr>
            <a:spLocks noGrp="1"/>
          </p:cNvSpPr>
          <p:nvPr>
            <p:ph idx="1"/>
          </p:nvPr>
        </p:nvSpPr>
        <p:spPr/>
        <p:txBody>
          <a:bodyPr/>
          <a:lstStyle/>
          <a:p>
            <a:r>
              <a:rPr lang="en-US" b="1" u="sng" dirty="0"/>
              <a:t>Example</a:t>
            </a:r>
            <a:r>
              <a:rPr lang="en-US" dirty="0"/>
              <a:t>.  If a taxpayer has a $10,000 capital loss and no gains, she can use $3,000 ($1,500 if married filing separately) of the capital loss to deduct against her ordinary income.  If the taxpayer’s ordinary income is $60,000, she will get to deduct the $3,000 of capital loss and will only pay tax on $57,000 of ordinary income.  The remaining $7,000 of unused capital loss will carry over to the next year.</a:t>
            </a:r>
          </a:p>
          <a:p>
            <a:endParaRPr lang="en-US" dirty="0"/>
          </a:p>
        </p:txBody>
      </p:sp>
    </p:spTree>
    <p:extLst>
      <p:ext uri="{BB962C8B-B14F-4D97-AF65-F5344CB8AC3E}">
        <p14:creationId xmlns:p14="http://schemas.microsoft.com/office/powerpoint/2010/main" val="16454324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CAPITAL GAINS</a:t>
            </a:r>
          </a:p>
        </p:txBody>
      </p:sp>
      <p:sp>
        <p:nvSpPr>
          <p:cNvPr id="3" name="Content Placeholder 2"/>
          <p:cNvSpPr>
            <a:spLocks noGrp="1"/>
          </p:cNvSpPr>
          <p:nvPr>
            <p:ph idx="1"/>
          </p:nvPr>
        </p:nvSpPr>
        <p:spPr/>
        <p:txBody>
          <a:bodyPr>
            <a:normAutofit fontScale="85000" lnSpcReduction="20000"/>
          </a:bodyPr>
          <a:lstStyle/>
          <a:p>
            <a:pPr lvl="0"/>
            <a:r>
              <a:rPr lang="en-US" b="1" u="sng" dirty="0"/>
              <a:t>Allocating Capital Losses in a Divorce</a:t>
            </a:r>
            <a:r>
              <a:rPr lang="en-US" dirty="0"/>
              <a:t>.  If separate returns are filed after a net capital loss was reported on a joint return, the carryover is allocated to each taxpayer based on their individual net long-term and short-term capital losses for the preceding taxable year.  See IRC § 1212.</a:t>
            </a:r>
          </a:p>
          <a:p>
            <a:pPr lvl="0"/>
            <a:endParaRPr lang="en-US" dirty="0"/>
          </a:p>
          <a:p>
            <a:pPr lvl="0"/>
            <a:r>
              <a:rPr lang="en-US" dirty="0"/>
              <a:t> If incurred in a community activity, the losses are split equally on separate returns. Therefore, each spouse may carry forward his or her half of the loss to post dissolution income. (See </a:t>
            </a:r>
            <a:r>
              <a:rPr lang="en-US" dirty="0" err="1"/>
              <a:t>Treas</a:t>
            </a:r>
            <a:r>
              <a:rPr lang="en-US" dirty="0"/>
              <a:t> </a:t>
            </a:r>
            <a:r>
              <a:rPr lang="en-US" dirty="0" err="1"/>
              <a:t>Regs</a:t>
            </a:r>
            <a:r>
              <a:rPr lang="en-US" dirty="0"/>
              <a:t>. § 1.1727; </a:t>
            </a:r>
            <a:r>
              <a:rPr lang="en-US" i="1" dirty="0"/>
              <a:t>Rose v. </a:t>
            </a:r>
            <a:r>
              <a:rPr lang="en-US" i="1" dirty="0" err="1"/>
              <a:t>Commr</a:t>
            </a:r>
            <a:r>
              <a:rPr lang="en-US" i="1" dirty="0"/>
              <a:t>.</a:t>
            </a:r>
            <a:r>
              <a:rPr lang="en-US" dirty="0"/>
              <a:t>, TC Memo. 1973-207.)</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61394-55E3-4DFA-94A7-6DD9489DDE2E}"/>
              </a:ext>
            </a:extLst>
          </p:cNvPr>
          <p:cNvSpPr>
            <a:spLocks noGrp="1"/>
          </p:cNvSpPr>
          <p:nvPr>
            <p:ph type="title"/>
          </p:nvPr>
        </p:nvSpPr>
        <p:spPr/>
        <p:txBody>
          <a:bodyPr/>
          <a:lstStyle/>
          <a:p>
            <a:r>
              <a:rPr lang="en-US" b="1" dirty="0"/>
              <a:t>CAPITAL GAINS</a:t>
            </a:r>
            <a:endParaRPr lang="en-US" dirty="0"/>
          </a:p>
        </p:txBody>
      </p:sp>
      <p:sp>
        <p:nvSpPr>
          <p:cNvPr id="3" name="Content Placeholder 2">
            <a:extLst>
              <a:ext uri="{FF2B5EF4-FFF2-40B4-BE49-F238E27FC236}">
                <a16:creationId xmlns:a16="http://schemas.microsoft.com/office/drawing/2014/main" id="{D5A38DD6-222A-4BB4-9EE7-3B55E20A2FFF}"/>
              </a:ext>
            </a:extLst>
          </p:cNvPr>
          <p:cNvSpPr>
            <a:spLocks noGrp="1"/>
          </p:cNvSpPr>
          <p:nvPr>
            <p:ph idx="1"/>
          </p:nvPr>
        </p:nvSpPr>
        <p:spPr/>
        <p:txBody>
          <a:bodyPr/>
          <a:lstStyle/>
          <a:p>
            <a:r>
              <a:rPr lang="en-US" b="1" u="sng" dirty="0"/>
              <a:t>No capital loss for personal property</a:t>
            </a:r>
            <a:r>
              <a:rPr lang="en-US" dirty="0"/>
              <a:t>.  Gain from the sale of an individual’s household furnishings, automobiles, etc. is generally taxed at the capital gain rates.  However, loss from the sale is not recognized unless the property was held for the production of income.  Treasury Reg. § 1.262-1(b)(4).</a:t>
            </a:r>
          </a:p>
          <a:p>
            <a:endParaRPr lang="en-US" dirty="0"/>
          </a:p>
        </p:txBody>
      </p:sp>
    </p:spTree>
    <p:extLst>
      <p:ext uri="{BB962C8B-B14F-4D97-AF65-F5344CB8AC3E}">
        <p14:creationId xmlns:p14="http://schemas.microsoft.com/office/powerpoint/2010/main" val="21485161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CAPITAL GAINS</a:t>
            </a:r>
          </a:p>
        </p:txBody>
      </p:sp>
      <p:sp>
        <p:nvSpPr>
          <p:cNvPr id="3" name="Content Placeholder 2"/>
          <p:cNvSpPr>
            <a:spLocks noGrp="1"/>
          </p:cNvSpPr>
          <p:nvPr>
            <p:ph idx="1"/>
          </p:nvPr>
        </p:nvSpPr>
        <p:spPr/>
        <p:txBody>
          <a:bodyPr>
            <a:normAutofit fontScale="77500" lnSpcReduction="20000"/>
          </a:bodyPr>
          <a:lstStyle/>
          <a:p>
            <a:pPr lvl="0"/>
            <a:r>
              <a:rPr lang="en-US" b="1" u="sng" dirty="0"/>
              <a:t>Net Operating Loss from a Business.</a:t>
            </a:r>
            <a:r>
              <a:rPr lang="en-US" dirty="0"/>
              <a:t>  In the event of a net operating loss from the operation of a business, the loss may be carried back to the prior two years (by amending the tax returns for the prior years) or carried over to the succeeding 20 years as a net operating loss deduction.  I.R.C. § 172. </a:t>
            </a:r>
          </a:p>
          <a:p>
            <a:pPr lvl="0">
              <a:buNone/>
            </a:pPr>
            <a:endParaRPr lang="en-US" dirty="0"/>
          </a:p>
          <a:p>
            <a:pPr lvl="0"/>
            <a:r>
              <a:rPr lang="en-US" dirty="0"/>
              <a:t> If the spouses filed a joint tax return for each year involved in figuring NOL </a:t>
            </a:r>
            <a:r>
              <a:rPr lang="en-US" dirty="0" err="1"/>
              <a:t>carrybacks</a:t>
            </a:r>
            <a:r>
              <a:rPr lang="en-US" dirty="0"/>
              <a:t> and </a:t>
            </a:r>
            <a:r>
              <a:rPr lang="en-US" dirty="0" err="1"/>
              <a:t>carryforwards</a:t>
            </a:r>
            <a:r>
              <a:rPr lang="en-US" dirty="0"/>
              <a:t>, the NOL is treated as a joint NOL.  See IRS Publ. 536, p. 10.  Each spouse may carryover to his or her separate return his or her share of the joint NOL.  </a:t>
            </a:r>
            <a:r>
              <a:rPr lang="en-US" i="1" dirty="0" err="1"/>
              <a:t>Huckle</a:t>
            </a:r>
            <a:r>
              <a:rPr lang="en-US" i="1" dirty="0"/>
              <a:t> v. Commissioner</a:t>
            </a:r>
            <a:r>
              <a:rPr lang="en-US" dirty="0"/>
              <a:t>,</a:t>
            </a:r>
            <a:r>
              <a:rPr lang="en-US" i="1" dirty="0"/>
              <a:t> </a:t>
            </a:r>
            <a:r>
              <a:rPr lang="en-US" dirty="0"/>
              <a:t>T.C. Memo 1968-45.</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0205-9133-49F3-8C54-4844B4C56B8E}"/>
              </a:ext>
            </a:extLst>
          </p:cNvPr>
          <p:cNvSpPr>
            <a:spLocks noGrp="1"/>
          </p:cNvSpPr>
          <p:nvPr>
            <p:ph type="title"/>
          </p:nvPr>
        </p:nvSpPr>
        <p:spPr/>
        <p:txBody>
          <a:bodyPr/>
          <a:lstStyle/>
          <a:p>
            <a:r>
              <a:rPr lang="en-US" b="1" dirty="0"/>
              <a:t>PRACTICE TIP</a:t>
            </a:r>
          </a:p>
        </p:txBody>
      </p:sp>
      <p:sp>
        <p:nvSpPr>
          <p:cNvPr id="3" name="Content Placeholder 2">
            <a:extLst>
              <a:ext uri="{FF2B5EF4-FFF2-40B4-BE49-F238E27FC236}">
                <a16:creationId xmlns:a16="http://schemas.microsoft.com/office/drawing/2014/main" id="{634E6613-42BA-4F32-93B2-396B9BC4C535}"/>
              </a:ext>
            </a:extLst>
          </p:cNvPr>
          <p:cNvSpPr>
            <a:spLocks noGrp="1"/>
          </p:cNvSpPr>
          <p:nvPr>
            <p:ph idx="1"/>
          </p:nvPr>
        </p:nvSpPr>
        <p:spPr/>
        <p:txBody>
          <a:bodyPr>
            <a:normAutofit fontScale="77500" lnSpcReduction="20000"/>
          </a:bodyPr>
          <a:lstStyle/>
          <a:p>
            <a:r>
              <a:rPr lang="en-US" sz="3600" dirty="0"/>
              <a:t>In many circumstances where the marital community owned a business, depending on whether the business is profitable or not, there may be tax carryovers that can be used to reduce your client’s overall tax liability in the future.  Also, do not assume that just because your client’s business was operating in the black that there were not prior years that the business may have taken a loss.  If so, those tax loss carryovers can be divided by the Court in the divorce proceeding.  It is important to recognize a tax carryover as an asset to be distributed between the parties as a credit towards future tax payment.</a:t>
            </a:r>
          </a:p>
          <a:p>
            <a:pPr marL="0" indent="0">
              <a:buNone/>
            </a:pPr>
            <a:endParaRPr lang="en-US" dirty="0"/>
          </a:p>
        </p:txBody>
      </p:sp>
    </p:spTree>
    <p:extLst>
      <p:ext uri="{BB962C8B-B14F-4D97-AF65-F5344CB8AC3E}">
        <p14:creationId xmlns:p14="http://schemas.microsoft.com/office/powerpoint/2010/main" val="33282634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EDEF-0DB2-4B6B-87DE-30324B906C53}"/>
              </a:ext>
            </a:extLst>
          </p:cNvPr>
          <p:cNvSpPr>
            <a:spLocks noGrp="1"/>
          </p:cNvSpPr>
          <p:nvPr>
            <p:ph type="title"/>
          </p:nvPr>
        </p:nvSpPr>
        <p:spPr/>
        <p:txBody>
          <a:bodyPr/>
          <a:lstStyle/>
          <a:p>
            <a:r>
              <a:rPr lang="en-US" b="1" dirty="0"/>
              <a:t>GIFTS</a:t>
            </a:r>
          </a:p>
        </p:txBody>
      </p:sp>
      <p:sp>
        <p:nvSpPr>
          <p:cNvPr id="3" name="Content Placeholder 2">
            <a:extLst>
              <a:ext uri="{FF2B5EF4-FFF2-40B4-BE49-F238E27FC236}">
                <a16:creationId xmlns:a16="http://schemas.microsoft.com/office/drawing/2014/main" id="{93E5FE7F-BDC9-444D-8FBA-1B4C72F94C9D}"/>
              </a:ext>
            </a:extLst>
          </p:cNvPr>
          <p:cNvSpPr>
            <a:spLocks noGrp="1"/>
          </p:cNvSpPr>
          <p:nvPr>
            <p:ph idx="1"/>
          </p:nvPr>
        </p:nvSpPr>
        <p:spPr/>
        <p:txBody>
          <a:bodyPr>
            <a:normAutofit fontScale="77500" lnSpcReduction="20000"/>
          </a:bodyPr>
          <a:lstStyle/>
          <a:p>
            <a:r>
              <a:rPr lang="en-US" dirty="0"/>
              <a:t>As a general rule it is difficult (but not impossible) to have a gift or estate tax liability arise out of a property transfer which is part of the divorce process.  All outright transfers between spouses during marriage are non-taxable transfers for gift and for estate tax purposes.  IRC §§ 2523(a) and 2056(a).  Therefore, so long as the transfer is not a “terminable interest” transfer (one that provides income to a spouse but eventually passes to another person), transfers from spouse to spouse prior to termination of the marriage will not be subject to federal or state transfer taxes.  But see “incident  to divorce” discussion above for transfers that occur after the termination of the marriage.</a:t>
            </a:r>
          </a:p>
        </p:txBody>
      </p:sp>
    </p:spTree>
    <p:extLst>
      <p:ext uri="{BB962C8B-B14F-4D97-AF65-F5344CB8AC3E}">
        <p14:creationId xmlns:p14="http://schemas.microsoft.com/office/powerpoint/2010/main" val="37778284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7355C-A41B-43EE-A6FD-332EF7E6ECEE}"/>
              </a:ext>
            </a:extLst>
          </p:cNvPr>
          <p:cNvSpPr>
            <a:spLocks noGrp="1"/>
          </p:cNvSpPr>
          <p:nvPr>
            <p:ph type="title"/>
          </p:nvPr>
        </p:nvSpPr>
        <p:spPr/>
        <p:txBody>
          <a:bodyPr/>
          <a:lstStyle/>
          <a:p>
            <a:r>
              <a:rPr lang="en-US" b="1" dirty="0"/>
              <a:t>GIFTS</a:t>
            </a:r>
            <a:endParaRPr lang="en-US" dirty="0"/>
          </a:p>
        </p:txBody>
      </p:sp>
      <p:sp>
        <p:nvSpPr>
          <p:cNvPr id="3" name="Content Placeholder 2">
            <a:extLst>
              <a:ext uri="{FF2B5EF4-FFF2-40B4-BE49-F238E27FC236}">
                <a16:creationId xmlns:a16="http://schemas.microsoft.com/office/drawing/2014/main" id="{2C6ACCB5-A6A3-4C70-93A9-1AF772B24E2C}"/>
              </a:ext>
            </a:extLst>
          </p:cNvPr>
          <p:cNvSpPr>
            <a:spLocks noGrp="1"/>
          </p:cNvSpPr>
          <p:nvPr>
            <p:ph idx="1"/>
          </p:nvPr>
        </p:nvSpPr>
        <p:spPr/>
        <p:txBody>
          <a:bodyPr>
            <a:normAutofit lnSpcReduction="10000"/>
          </a:bodyPr>
          <a:lstStyle/>
          <a:p>
            <a:r>
              <a:rPr lang="en-US" dirty="0"/>
              <a:t>The annual exclusion amount for 2018 through 2021 was $15,000 and increased to $17,000 in 2023 ($18,000 for 2024)  Therefore, an individual may give up to $18,000 to as many individuals as he or she chooses, without being subject to a gift tax.  The individual may do this every year.  His or her spouse may do this as well, for a combined gift tax annual exclusion of $36,000 to as many individuals as they choose.</a:t>
            </a:r>
          </a:p>
          <a:p>
            <a:endParaRPr lang="en-US" dirty="0"/>
          </a:p>
        </p:txBody>
      </p:sp>
    </p:spTree>
    <p:extLst>
      <p:ext uri="{BB962C8B-B14F-4D97-AF65-F5344CB8AC3E}">
        <p14:creationId xmlns:p14="http://schemas.microsoft.com/office/powerpoint/2010/main" val="23642726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IV. TAX ON SALE OF MARITAL HOME</a:t>
            </a:r>
          </a:p>
        </p:txBody>
      </p:sp>
      <p:sp>
        <p:nvSpPr>
          <p:cNvPr id="3" name="Content Placeholder 2"/>
          <p:cNvSpPr>
            <a:spLocks noGrp="1"/>
          </p:cNvSpPr>
          <p:nvPr>
            <p:ph idx="1"/>
          </p:nvPr>
        </p:nvSpPr>
        <p:spPr/>
        <p:txBody>
          <a:bodyPr/>
          <a:lstStyle/>
          <a:p>
            <a:r>
              <a:rPr lang="en-US" dirty="0"/>
              <a:t>Internal Revenue Code § 121</a:t>
            </a:r>
          </a:p>
          <a:p>
            <a:pPr>
              <a:buNone/>
            </a:pPr>
            <a:endParaRPr lang="en-US" dirty="0"/>
          </a:p>
          <a:p>
            <a:r>
              <a:rPr lang="en-US" dirty="0"/>
              <a:t>Qualifying Personal Residence</a:t>
            </a:r>
          </a:p>
          <a:p>
            <a:pPr>
              <a:buNone/>
            </a:pPr>
            <a:r>
              <a:rPr lang="en-US" dirty="0"/>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I.R.C.  § 121</a:t>
            </a:r>
            <a:br>
              <a:rPr lang="en-US" dirty="0"/>
            </a:br>
            <a:endParaRPr lang="en-US" dirty="0"/>
          </a:p>
        </p:txBody>
      </p:sp>
      <p:sp>
        <p:nvSpPr>
          <p:cNvPr id="3" name="Content Placeholder 2"/>
          <p:cNvSpPr>
            <a:spLocks noGrp="1"/>
          </p:cNvSpPr>
          <p:nvPr>
            <p:ph idx="1"/>
          </p:nvPr>
        </p:nvSpPr>
        <p:spPr/>
        <p:txBody>
          <a:bodyPr>
            <a:normAutofit/>
          </a:bodyPr>
          <a:lstStyle/>
          <a:p>
            <a:r>
              <a:rPr lang="en-US" b="1" u="sng" dirty="0"/>
              <a:t>Internal Revenue Code Section 121</a:t>
            </a:r>
            <a:r>
              <a:rPr lang="en-US" u="sng" dirty="0"/>
              <a:t>.</a:t>
            </a:r>
            <a:r>
              <a:rPr lang="en-US" dirty="0"/>
              <a:t>   I.R.C § 121(b) provides that an individual may exclude from income up to $250,000.00 of gain ($500,000.00 if sold as husband and wife on a joint return) that is realized from the sale of a primary residence.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SALE OF PRIMARY RESIDENCE</a:t>
            </a:r>
          </a:p>
        </p:txBody>
      </p:sp>
      <p:sp>
        <p:nvSpPr>
          <p:cNvPr id="3" name="Content Placeholder 2"/>
          <p:cNvSpPr>
            <a:spLocks noGrp="1"/>
          </p:cNvSpPr>
          <p:nvPr>
            <p:ph idx="1"/>
          </p:nvPr>
        </p:nvSpPr>
        <p:spPr/>
        <p:txBody>
          <a:bodyPr>
            <a:normAutofit fontScale="92500" lnSpcReduction="20000"/>
          </a:bodyPr>
          <a:lstStyle/>
          <a:p>
            <a:r>
              <a:rPr lang="en-US" dirty="0"/>
              <a:t>As a general rule the gain will only be exempt from tax if the home was used as primary residence for an aggregate of two years over the past five years.  </a:t>
            </a:r>
          </a:p>
          <a:p>
            <a:pPr>
              <a:buNone/>
            </a:pPr>
            <a:endParaRPr lang="en-US" dirty="0"/>
          </a:p>
          <a:p>
            <a:r>
              <a:rPr lang="en-US" dirty="0"/>
              <a:t>Unless the value of the home has increased at least $250,000.00 from the date the home was purchased (or $500,000.00 if sold together as husband and wife), excluding any adjustments in basis, there will be no taxable gain on the sale of personal residence.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DAD9E-2770-4FD2-A0DF-50EAF1ACF165}"/>
              </a:ext>
            </a:extLst>
          </p:cNvPr>
          <p:cNvSpPr>
            <a:spLocks noGrp="1"/>
          </p:cNvSpPr>
          <p:nvPr>
            <p:ph type="title"/>
          </p:nvPr>
        </p:nvSpPr>
        <p:spPr/>
        <p:txBody>
          <a:bodyPr/>
          <a:lstStyle/>
          <a:p>
            <a:r>
              <a:rPr lang="en-US" b="1" dirty="0"/>
              <a:t>TAX CUT AND JOBS ACT OF 2017</a:t>
            </a:r>
            <a:endParaRPr lang="en-US" dirty="0"/>
          </a:p>
        </p:txBody>
      </p:sp>
      <p:sp>
        <p:nvSpPr>
          <p:cNvPr id="3" name="Content Placeholder 2">
            <a:extLst>
              <a:ext uri="{FF2B5EF4-FFF2-40B4-BE49-F238E27FC236}">
                <a16:creationId xmlns:a16="http://schemas.microsoft.com/office/drawing/2014/main" id="{A7388371-B6D8-4003-B237-749D99FD4CE2}"/>
              </a:ext>
            </a:extLst>
          </p:cNvPr>
          <p:cNvSpPr>
            <a:spLocks noGrp="1"/>
          </p:cNvSpPr>
          <p:nvPr>
            <p:ph idx="1"/>
          </p:nvPr>
        </p:nvSpPr>
        <p:spPr/>
        <p:txBody>
          <a:bodyPr/>
          <a:lstStyle/>
          <a:p>
            <a:r>
              <a:rPr lang="en-US" b="1" u="sng" dirty="0"/>
              <a:t>Spousal Support will no longer be tax deductible</a:t>
            </a:r>
            <a:r>
              <a:rPr lang="en-US" b="1" dirty="0"/>
              <a:t>.  Spousal support will not be tax deductible</a:t>
            </a:r>
            <a:r>
              <a:rPr lang="en-US" dirty="0"/>
              <a:t> to the payor or taxable to the recipient for those decrees entered after December 31, 2018.</a:t>
            </a:r>
          </a:p>
          <a:p>
            <a:endParaRPr lang="en-US" dirty="0"/>
          </a:p>
        </p:txBody>
      </p:sp>
    </p:spTree>
    <p:extLst>
      <p:ext uri="{BB962C8B-B14F-4D97-AF65-F5344CB8AC3E}">
        <p14:creationId xmlns:p14="http://schemas.microsoft.com/office/powerpoint/2010/main" val="6671115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SALE OF PRIMARY RESIDENCE</a:t>
            </a:r>
          </a:p>
        </p:txBody>
      </p:sp>
      <p:sp>
        <p:nvSpPr>
          <p:cNvPr id="3" name="Content Placeholder 2"/>
          <p:cNvSpPr>
            <a:spLocks noGrp="1"/>
          </p:cNvSpPr>
          <p:nvPr>
            <p:ph idx="1"/>
          </p:nvPr>
        </p:nvSpPr>
        <p:spPr/>
        <p:txBody>
          <a:bodyPr>
            <a:normAutofit/>
          </a:bodyPr>
          <a:lstStyle/>
          <a:p>
            <a:r>
              <a:rPr lang="en-US" b="1" u="sng" dirty="0"/>
              <a:t>Example</a:t>
            </a:r>
            <a:r>
              <a:rPr lang="en-US" b="1" dirty="0"/>
              <a:t>.</a:t>
            </a:r>
            <a:r>
              <a:rPr lang="en-US" dirty="0"/>
              <a:t>  Harry and Wendy are married and have owned their home for the minimum two years. They bought the home for $200,000 and made $25,000 worth of repairs and improvements.  They have contracted with a buyer to sell it for $350,000.  What are the tax consequences?</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SALE OF PRIMARY RESIDENCE</a:t>
            </a:r>
          </a:p>
        </p:txBody>
      </p:sp>
      <p:sp>
        <p:nvSpPr>
          <p:cNvPr id="3" name="Content Placeholder 2"/>
          <p:cNvSpPr>
            <a:spLocks noGrp="1"/>
          </p:cNvSpPr>
          <p:nvPr>
            <p:ph idx="1"/>
          </p:nvPr>
        </p:nvSpPr>
        <p:spPr/>
        <p:txBody>
          <a:bodyPr>
            <a:normAutofit fontScale="70000" lnSpcReduction="20000"/>
          </a:bodyPr>
          <a:lstStyle/>
          <a:p>
            <a:pPr>
              <a:buNone/>
            </a:pPr>
            <a:r>
              <a:rPr lang="en-US" dirty="0"/>
              <a:t>Original Purchase Price		$200,000</a:t>
            </a:r>
          </a:p>
          <a:p>
            <a:pPr>
              <a:buNone/>
            </a:pPr>
            <a:r>
              <a:rPr lang="en-US" dirty="0"/>
              <a:t>Plus Improvements		$  25,000</a:t>
            </a:r>
          </a:p>
          <a:p>
            <a:pPr>
              <a:buNone/>
            </a:pPr>
            <a:r>
              <a:rPr lang="en-US" dirty="0"/>
              <a:t>Equals Adjusted Basis		$225,000</a:t>
            </a:r>
          </a:p>
          <a:p>
            <a:pPr>
              <a:buNone/>
            </a:pPr>
            <a:r>
              <a:rPr lang="en-US" dirty="0"/>
              <a:t> </a:t>
            </a:r>
          </a:p>
          <a:p>
            <a:pPr>
              <a:buNone/>
            </a:pPr>
            <a:r>
              <a:rPr lang="en-US" dirty="0"/>
              <a:t> </a:t>
            </a:r>
          </a:p>
          <a:p>
            <a:pPr>
              <a:buNone/>
            </a:pPr>
            <a:r>
              <a:rPr lang="en-US" dirty="0"/>
              <a:t>Sales Price			$350,000</a:t>
            </a:r>
          </a:p>
          <a:p>
            <a:pPr>
              <a:buNone/>
            </a:pPr>
            <a:r>
              <a:rPr lang="en-US" dirty="0"/>
              <a:t>Less Adjusted Basis		$225,000</a:t>
            </a:r>
          </a:p>
          <a:p>
            <a:pPr>
              <a:buNone/>
            </a:pPr>
            <a:r>
              <a:rPr lang="en-US" dirty="0"/>
              <a:t>Less Selling Expenses		$  15,000</a:t>
            </a:r>
          </a:p>
          <a:p>
            <a:pPr>
              <a:buNone/>
            </a:pPr>
            <a:r>
              <a:rPr lang="en-US" b="1" dirty="0"/>
              <a:t>Equals Realized Gain		$110,000</a:t>
            </a:r>
          </a:p>
          <a:p>
            <a:pPr>
              <a:buNone/>
            </a:pPr>
            <a:r>
              <a:rPr lang="en-US" dirty="0"/>
              <a:t> </a:t>
            </a:r>
          </a:p>
          <a:p>
            <a:r>
              <a:rPr lang="en-US" dirty="0"/>
              <a:t>Given the realized gain is less than the $500,000 exclusion, there is no recognized gain or tax due on the sale.  If the realized gain is above the exclusion, the federal long term capital gains rate would apply.</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 TAX IMPACT OF DIVIDING RETIREMENT ACCOUNTS</a:t>
            </a:r>
            <a:endParaRPr lang="en-US" dirty="0"/>
          </a:p>
        </p:txBody>
      </p:sp>
      <p:sp>
        <p:nvSpPr>
          <p:cNvPr id="3" name="Content Placeholder 2"/>
          <p:cNvSpPr>
            <a:spLocks noGrp="1"/>
          </p:cNvSpPr>
          <p:nvPr>
            <p:ph idx="1"/>
          </p:nvPr>
        </p:nvSpPr>
        <p:spPr/>
        <p:txBody>
          <a:bodyPr/>
          <a:lstStyle/>
          <a:p>
            <a:endParaRPr lang="en-US" dirty="0"/>
          </a:p>
          <a:p>
            <a:r>
              <a:rPr lang="en-US" dirty="0"/>
              <a:t>ERISA QUALIFIED PLANS</a:t>
            </a:r>
          </a:p>
          <a:p>
            <a:pPr>
              <a:buNone/>
            </a:pPr>
            <a:endParaRPr lang="en-US" dirty="0"/>
          </a:p>
          <a:p>
            <a:r>
              <a:rPr lang="en-US" dirty="0"/>
              <a:t>EARLY WITHDRAWAL PENALTIES</a:t>
            </a:r>
          </a:p>
          <a:p>
            <a:pPr>
              <a:buNone/>
            </a:pPr>
            <a:endParaRPr lang="en-US" dirty="0"/>
          </a:p>
          <a:p>
            <a:r>
              <a:rPr lang="en-US" dirty="0"/>
              <a:t>IMPORTANT PRACTICE TIP</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ERISA QUALIFIED PLANS</a:t>
            </a:r>
          </a:p>
        </p:txBody>
      </p:sp>
      <p:sp>
        <p:nvSpPr>
          <p:cNvPr id="3" name="Content Placeholder 2"/>
          <p:cNvSpPr>
            <a:spLocks noGrp="1"/>
          </p:cNvSpPr>
          <p:nvPr>
            <p:ph idx="1"/>
          </p:nvPr>
        </p:nvSpPr>
        <p:spPr/>
        <p:txBody>
          <a:bodyPr>
            <a:normAutofit/>
          </a:bodyPr>
          <a:lstStyle/>
          <a:p>
            <a:r>
              <a:rPr lang="en-US" dirty="0"/>
              <a:t>The term “qualified” plan is unique to the Internal Revenue Code and the Code sets forth certain requirements that must be met for a plan to qualify for special tax treatment.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ERISA QUALIFIED PLANS</a:t>
            </a:r>
          </a:p>
        </p:txBody>
      </p:sp>
      <p:sp>
        <p:nvSpPr>
          <p:cNvPr id="3" name="Content Placeholder 2"/>
          <p:cNvSpPr>
            <a:spLocks noGrp="1"/>
          </p:cNvSpPr>
          <p:nvPr>
            <p:ph idx="1"/>
          </p:nvPr>
        </p:nvSpPr>
        <p:spPr/>
        <p:txBody>
          <a:bodyPr>
            <a:normAutofit/>
          </a:bodyPr>
          <a:lstStyle/>
          <a:p>
            <a:r>
              <a:rPr lang="en-US" dirty="0"/>
              <a:t>Qualified plans include any pension or profit sharing plan under 401(a), annuity plan under 403, an eligible deferred compensation plan under 457(b), a qualified governmental excess benefit arrangement under 415(m), a SIMPLE or SEP IRA, and certain trusts under 501(c)(18).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ERISA QUALIFIED PLANS</a:t>
            </a:r>
          </a:p>
        </p:txBody>
      </p:sp>
      <p:sp>
        <p:nvSpPr>
          <p:cNvPr id="3" name="Content Placeholder 2"/>
          <p:cNvSpPr>
            <a:spLocks noGrp="1"/>
          </p:cNvSpPr>
          <p:nvPr>
            <p:ph idx="1"/>
          </p:nvPr>
        </p:nvSpPr>
        <p:spPr/>
        <p:txBody>
          <a:bodyPr/>
          <a:lstStyle/>
          <a:p>
            <a:r>
              <a:rPr lang="en-US" dirty="0"/>
              <a:t>Normally, there is no tax consequence associated with the transfer of an </a:t>
            </a:r>
            <a:r>
              <a:rPr lang="en-US" i="1" dirty="0"/>
              <a:t>ERISA governed </a:t>
            </a:r>
            <a:r>
              <a:rPr lang="en-US" dirty="0"/>
              <a:t>retirement account between spouses incident to a divorce, provided the transfer is effectuated through a Qualified Domestic Relations Order (QDRO)</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ERISA QUALIFIED PLANS</a:t>
            </a:r>
          </a:p>
        </p:txBody>
      </p:sp>
      <p:sp>
        <p:nvSpPr>
          <p:cNvPr id="3" name="Content Placeholder 2"/>
          <p:cNvSpPr>
            <a:spLocks noGrp="1"/>
          </p:cNvSpPr>
          <p:nvPr>
            <p:ph idx="1"/>
          </p:nvPr>
        </p:nvSpPr>
        <p:spPr/>
        <p:txBody>
          <a:bodyPr/>
          <a:lstStyle/>
          <a:p>
            <a:r>
              <a:rPr lang="en-US" dirty="0"/>
              <a:t>Not all tax deferred retirement accounts require a QDRO to transfer between spouses (e.g. Thrift Savings Plans, military pensions, Individual Retirement accounts).  </a:t>
            </a:r>
          </a:p>
          <a:p>
            <a:pPr marL="0" indent="0">
              <a:buNone/>
            </a:pPr>
            <a:endParaRPr lang="en-US" dirty="0"/>
          </a:p>
          <a:p>
            <a:r>
              <a:rPr lang="en-US" dirty="0"/>
              <a:t>There are three types of IRAs that are </a:t>
            </a:r>
            <a:r>
              <a:rPr lang="en-US" u="sng" dirty="0"/>
              <a:t>not</a:t>
            </a:r>
            <a:r>
              <a:rPr lang="en-US" dirty="0"/>
              <a:t> covered under ERISA: traditional, Roth and education.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EARLY WITHDRAWAL PENALTY</a:t>
            </a:r>
          </a:p>
        </p:txBody>
      </p:sp>
      <p:sp>
        <p:nvSpPr>
          <p:cNvPr id="3" name="Content Placeholder 2"/>
          <p:cNvSpPr>
            <a:spLocks noGrp="1"/>
          </p:cNvSpPr>
          <p:nvPr>
            <p:ph idx="1"/>
          </p:nvPr>
        </p:nvSpPr>
        <p:spPr/>
        <p:txBody>
          <a:bodyPr>
            <a:normAutofit fontScale="92500" lnSpcReduction="20000"/>
          </a:bodyPr>
          <a:lstStyle/>
          <a:p>
            <a:r>
              <a:rPr lang="en-US" dirty="0"/>
              <a:t>Normally, there is a 20% withholding of a lump sum cash-out to a spouse or former spouse from a defined contribution plan subject to ERISA.  Although I.R.C. § 72(t) provides that there is also a 10% penalty associated with the liquidation of a qualified retirement plan as defined in § 4974(c), § 72(t)(2)(C) specifically provides that distributions pursuant to a QDRO are </a:t>
            </a:r>
            <a:r>
              <a:rPr lang="en-US" u="sng" dirty="0"/>
              <a:t>not</a:t>
            </a:r>
            <a:r>
              <a:rPr lang="en-US" dirty="0"/>
              <a:t> subject to the penalty that generally applies to retirement benefits distributed prior to the recipient reaching the age of 59½.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PRACTICE TIP</a:t>
            </a:r>
          </a:p>
        </p:txBody>
      </p:sp>
      <p:sp>
        <p:nvSpPr>
          <p:cNvPr id="3" name="Content Placeholder 2"/>
          <p:cNvSpPr>
            <a:spLocks noGrp="1"/>
          </p:cNvSpPr>
          <p:nvPr>
            <p:ph idx="1"/>
          </p:nvPr>
        </p:nvSpPr>
        <p:spPr/>
        <p:txBody>
          <a:bodyPr>
            <a:normAutofit fontScale="92500" lnSpcReduction="20000"/>
          </a:bodyPr>
          <a:lstStyle/>
          <a:p>
            <a:r>
              <a:rPr lang="en-US" dirty="0"/>
              <a:t>Unlike the exception to the early withdrawal penalty for the liquidation of a qualified retirement plan pursuant to a QDRO, there is </a:t>
            </a:r>
            <a:r>
              <a:rPr lang="en-US" u="sng" dirty="0"/>
              <a:t>no</a:t>
            </a:r>
            <a:r>
              <a:rPr lang="en-US" dirty="0"/>
              <a:t> exception to the early withdrawal penalty enumerated in I.R.C. § 72(t)(3)(A) for the early distribution of an IRA.  Therefore, a spouse or former spouse who has an option to liquidate an ERISA qualified plan versus a non ERISA qualified IRA (Traditional, Roth and Educational) should choose the ERISA qualified plan to avoid the additional 10% early withdrawal penalty.</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ECF76-E6E6-46D5-88F1-EB660F10D3E3}"/>
              </a:ext>
            </a:extLst>
          </p:cNvPr>
          <p:cNvSpPr>
            <a:spLocks noGrp="1"/>
          </p:cNvSpPr>
          <p:nvPr>
            <p:ph type="title"/>
          </p:nvPr>
        </p:nvSpPr>
        <p:spPr/>
        <p:txBody>
          <a:bodyPr>
            <a:normAutofit fontScale="90000"/>
          </a:bodyPr>
          <a:lstStyle/>
          <a:p>
            <a:r>
              <a:rPr lang="en-US" b="1" dirty="0"/>
              <a:t>INTRO TO BUSINESS INCOME &amp; RETURNS</a:t>
            </a:r>
          </a:p>
        </p:txBody>
      </p:sp>
      <p:sp>
        <p:nvSpPr>
          <p:cNvPr id="3" name="Content Placeholder 2">
            <a:extLst>
              <a:ext uri="{FF2B5EF4-FFF2-40B4-BE49-F238E27FC236}">
                <a16:creationId xmlns:a16="http://schemas.microsoft.com/office/drawing/2014/main" id="{EB70929B-8325-4270-BE81-5993FFC3783D}"/>
              </a:ext>
            </a:extLst>
          </p:cNvPr>
          <p:cNvSpPr>
            <a:spLocks noGrp="1"/>
          </p:cNvSpPr>
          <p:nvPr>
            <p:ph idx="1"/>
          </p:nvPr>
        </p:nvSpPr>
        <p:spPr/>
        <p:txBody>
          <a:bodyPr>
            <a:normAutofit lnSpcReduction="10000"/>
          </a:bodyPr>
          <a:lstStyle/>
          <a:p>
            <a:r>
              <a:rPr lang="en-US" b="1" u="sng" dirty="0"/>
              <a:t>Section 1041 Revisited</a:t>
            </a:r>
            <a:r>
              <a:rPr lang="en-US" b="1" dirty="0"/>
              <a:t>.</a:t>
            </a:r>
            <a:r>
              <a:rPr lang="en-US" dirty="0"/>
              <a:t>  Internal Revenue Code section 1041 provides that a transfer between spouses, or former spouses, “incident to divorce” is not taxable in most circumstances.  The transfer is treated like a gift. The transferee takes the transferor's tax basis in the property.  The effect of the rule is to defer the tax consequences (recognition of gain or loss) until the transferee disposes of the property.</a:t>
            </a:r>
          </a:p>
        </p:txBody>
      </p:sp>
    </p:spTree>
    <p:extLst>
      <p:ext uri="{BB962C8B-B14F-4D97-AF65-F5344CB8AC3E}">
        <p14:creationId xmlns:p14="http://schemas.microsoft.com/office/powerpoint/2010/main" val="238069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ADF10-C905-4970-9C3F-2300F98CCF5D}"/>
              </a:ext>
            </a:extLst>
          </p:cNvPr>
          <p:cNvSpPr>
            <a:spLocks noGrp="1"/>
          </p:cNvSpPr>
          <p:nvPr>
            <p:ph type="title"/>
          </p:nvPr>
        </p:nvSpPr>
        <p:spPr/>
        <p:txBody>
          <a:bodyPr/>
          <a:lstStyle/>
          <a:p>
            <a:r>
              <a:rPr lang="en-US" b="1" dirty="0"/>
              <a:t>TAX CUT AND JOBS ACT OF 2017</a:t>
            </a:r>
            <a:endParaRPr lang="en-US" dirty="0"/>
          </a:p>
        </p:txBody>
      </p:sp>
      <p:sp>
        <p:nvSpPr>
          <p:cNvPr id="3" name="Content Placeholder 2">
            <a:extLst>
              <a:ext uri="{FF2B5EF4-FFF2-40B4-BE49-F238E27FC236}">
                <a16:creationId xmlns:a16="http://schemas.microsoft.com/office/drawing/2014/main" id="{19947AA0-3995-4C46-BE69-65DA04A9D6B3}"/>
              </a:ext>
            </a:extLst>
          </p:cNvPr>
          <p:cNvSpPr>
            <a:spLocks noGrp="1"/>
          </p:cNvSpPr>
          <p:nvPr>
            <p:ph idx="1"/>
          </p:nvPr>
        </p:nvSpPr>
        <p:spPr/>
        <p:txBody>
          <a:bodyPr/>
          <a:lstStyle/>
          <a:p>
            <a:r>
              <a:rPr lang="en-US" b="1" u="sng" dirty="0"/>
              <a:t>Higher standard deduction</a:t>
            </a:r>
            <a:r>
              <a:rPr lang="en-US" b="1" dirty="0"/>
              <a:t>.</a:t>
            </a:r>
            <a:r>
              <a:rPr lang="en-US" dirty="0"/>
              <a:t>  The standard deduction has more than doubled and increased to $14,600 for an individual and $29,200 for a married couple filing jointly for 2024.</a:t>
            </a:r>
          </a:p>
          <a:p>
            <a:endParaRPr lang="en-US" dirty="0"/>
          </a:p>
        </p:txBody>
      </p:sp>
    </p:spTree>
    <p:extLst>
      <p:ext uri="{BB962C8B-B14F-4D97-AF65-F5344CB8AC3E}">
        <p14:creationId xmlns:p14="http://schemas.microsoft.com/office/powerpoint/2010/main" val="8418671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2395-5773-46F7-A4F0-7E1908D1C515}"/>
              </a:ext>
            </a:extLst>
          </p:cNvPr>
          <p:cNvSpPr>
            <a:spLocks noGrp="1"/>
          </p:cNvSpPr>
          <p:nvPr>
            <p:ph type="title"/>
          </p:nvPr>
        </p:nvSpPr>
        <p:spPr/>
        <p:txBody>
          <a:bodyPr>
            <a:normAutofit fontScale="90000"/>
          </a:bodyPr>
          <a:lstStyle/>
          <a:p>
            <a:r>
              <a:rPr lang="en-US" b="1" dirty="0"/>
              <a:t>“S” Corporation or Partnership Income Issues</a:t>
            </a:r>
            <a:endParaRPr lang="en-US" dirty="0"/>
          </a:p>
        </p:txBody>
      </p:sp>
      <p:sp>
        <p:nvSpPr>
          <p:cNvPr id="3" name="Content Placeholder 2">
            <a:extLst>
              <a:ext uri="{FF2B5EF4-FFF2-40B4-BE49-F238E27FC236}">
                <a16:creationId xmlns:a16="http://schemas.microsoft.com/office/drawing/2014/main" id="{D43C9CF9-32F8-4B53-9FDA-399EE1DD8727}"/>
              </a:ext>
            </a:extLst>
          </p:cNvPr>
          <p:cNvSpPr>
            <a:spLocks noGrp="1"/>
          </p:cNvSpPr>
          <p:nvPr>
            <p:ph idx="1"/>
          </p:nvPr>
        </p:nvSpPr>
        <p:spPr/>
        <p:txBody>
          <a:bodyPr>
            <a:normAutofit fontScale="85000" lnSpcReduction="20000"/>
          </a:bodyPr>
          <a:lstStyle/>
          <a:p>
            <a:r>
              <a:rPr lang="en-US" dirty="0"/>
              <a:t>Internal Revenue Code § 1366 is a true pro-rata division provision.  Actual income or loss up to the date the shareholder is “taken out” is irrelevant.  It is the yearly income that is divided pro rata, depending upon total stock ownership and the portion of the year during which the stock is held.  </a:t>
            </a:r>
          </a:p>
          <a:p>
            <a:r>
              <a:rPr lang="en-US" dirty="0"/>
              <a:t>The same problem exists with partnership interests.  Under § 702, partnership income is generally allocated on a pro-rata basis to the partners, even if not distributed in the form of cash. Treas. Reg. § 1.702-1(d) requires an allocation of a partner’s share of partnership income in accordance with normal community property rules.</a:t>
            </a:r>
          </a:p>
          <a:p>
            <a:endParaRPr lang="en-US" dirty="0"/>
          </a:p>
        </p:txBody>
      </p:sp>
    </p:spTree>
    <p:extLst>
      <p:ext uri="{BB962C8B-B14F-4D97-AF65-F5344CB8AC3E}">
        <p14:creationId xmlns:p14="http://schemas.microsoft.com/office/powerpoint/2010/main" val="15385171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2B655-6780-4F57-A977-61DAC74C9878}"/>
              </a:ext>
            </a:extLst>
          </p:cNvPr>
          <p:cNvSpPr>
            <a:spLocks noGrp="1"/>
          </p:cNvSpPr>
          <p:nvPr>
            <p:ph type="title"/>
          </p:nvPr>
        </p:nvSpPr>
        <p:spPr/>
        <p:txBody>
          <a:bodyPr>
            <a:normAutofit/>
          </a:bodyPr>
          <a:lstStyle/>
          <a:p>
            <a:r>
              <a:rPr lang="en-US" b="1" dirty="0"/>
              <a:t>CORPORATIONS</a:t>
            </a:r>
            <a:endParaRPr lang="en-US" dirty="0"/>
          </a:p>
        </p:txBody>
      </p:sp>
      <p:sp>
        <p:nvSpPr>
          <p:cNvPr id="3" name="Content Placeholder 2">
            <a:extLst>
              <a:ext uri="{FF2B5EF4-FFF2-40B4-BE49-F238E27FC236}">
                <a16:creationId xmlns:a16="http://schemas.microsoft.com/office/drawing/2014/main" id="{3631EF22-F8B1-49F5-89D7-832007A92D41}"/>
              </a:ext>
            </a:extLst>
          </p:cNvPr>
          <p:cNvSpPr>
            <a:spLocks noGrp="1"/>
          </p:cNvSpPr>
          <p:nvPr>
            <p:ph idx="1"/>
          </p:nvPr>
        </p:nvSpPr>
        <p:spPr/>
        <p:txBody>
          <a:bodyPr>
            <a:normAutofit lnSpcReduction="10000"/>
          </a:bodyPr>
          <a:lstStyle/>
          <a:p>
            <a:r>
              <a:rPr lang="en-US" dirty="0"/>
              <a:t>See IRS Publication 542.</a:t>
            </a:r>
            <a:r>
              <a:rPr lang="en-US" b="1" dirty="0"/>
              <a:t>  </a:t>
            </a:r>
            <a:r>
              <a:rPr lang="en-US" dirty="0"/>
              <a:t>A corporation generally must file Form 1120, U.S. Corporation Income Tax Return, to report its income, gains, losses, deductions, credits, and to figure its income tax liability.  If a corporation has paid dividends and other distributions on stock of $10 or more during a calendar year to a shareholder, 1099-DIV must be filed with the IRS and provided to the shareholder.</a:t>
            </a:r>
          </a:p>
        </p:txBody>
      </p:sp>
    </p:spTree>
    <p:extLst>
      <p:ext uri="{BB962C8B-B14F-4D97-AF65-F5344CB8AC3E}">
        <p14:creationId xmlns:p14="http://schemas.microsoft.com/office/powerpoint/2010/main" val="11356771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DA1DA-9E69-41F6-96E4-CA572FAB5F16}"/>
              </a:ext>
            </a:extLst>
          </p:cNvPr>
          <p:cNvSpPr>
            <a:spLocks noGrp="1"/>
          </p:cNvSpPr>
          <p:nvPr>
            <p:ph type="title"/>
          </p:nvPr>
        </p:nvSpPr>
        <p:spPr/>
        <p:txBody>
          <a:bodyPr>
            <a:normAutofit/>
          </a:bodyPr>
          <a:lstStyle/>
          <a:p>
            <a:r>
              <a:rPr lang="en-US" b="1" dirty="0"/>
              <a:t>CORPORATIONS</a:t>
            </a:r>
            <a:endParaRPr lang="en-US" dirty="0"/>
          </a:p>
        </p:txBody>
      </p:sp>
      <p:sp>
        <p:nvSpPr>
          <p:cNvPr id="3" name="Content Placeholder 2">
            <a:extLst>
              <a:ext uri="{FF2B5EF4-FFF2-40B4-BE49-F238E27FC236}">
                <a16:creationId xmlns:a16="http://schemas.microsoft.com/office/drawing/2014/main" id="{E043C612-8B79-477A-A6D2-6B05F04688C8}"/>
              </a:ext>
            </a:extLst>
          </p:cNvPr>
          <p:cNvSpPr>
            <a:spLocks noGrp="1"/>
          </p:cNvSpPr>
          <p:nvPr>
            <p:ph idx="1"/>
          </p:nvPr>
        </p:nvSpPr>
        <p:spPr/>
        <p:txBody>
          <a:bodyPr>
            <a:normAutofit fontScale="85000" lnSpcReduction="10000"/>
          </a:bodyPr>
          <a:lstStyle/>
          <a:p>
            <a:r>
              <a:rPr lang="en-US" dirty="0"/>
              <a:t>When dealing with any business entity during divorce watch for retained earnings by the business that have not yet be distributed.  </a:t>
            </a:r>
          </a:p>
          <a:p>
            <a:r>
              <a:rPr lang="en-US" dirty="0"/>
              <a:t>The Washington State Court of Appeals (Division One), held in </a:t>
            </a:r>
            <a:r>
              <a:rPr lang="en-US" i="1" dirty="0"/>
              <a:t>In re Marriage of </a:t>
            </a:r>
            <a:r>
              <a:rPr lang="en-US" i="1" dirty="0" err="1"/>
              <a:t>Stenshoel</a:t>
            </a:r>
            <a:r>
              <a:rPr lang="en-US" dirty="0"/>
              <a:t>, 72 </a:t>
            </a:r>
            <a:r>
              <a:rPr lang="en-US" dirty="0" err="1"/>
              <a:t>Wn</a:t>
            </a:r>
            <a:r>
              <a:rPr lang="en-US" dirty="0"/>
              <a:t>. App. 800, 806 (1993), that a business’s retained earnings should be considered income to the business owner.   While the issue before the Court in </a:t>
            </a:r>
            <a:r>
              <a:rPr lang="en-US" i="1" dirty="0" err="1"/>
              <a:t>Stenshoel</a:t>
            </a:r>
            <a:r>
              <a:rPr lang="en-US" dirty="0"/>
              <a:t> was the determination of income for the purposes of calculating child support, the Court’s analysis would be analogous for determining spousal support.  </a:t>
            </a:r>
          </a:p>
        </p:txBody>
      </p:sp>
    </p:spTree>
    <p:extLst>
      <p:ext uri="{BB962C8B-B14F-4D97-AF65-F5344CB8AC3E}">
        <p14:creationId xmlns:p14="http://schemas.microsoft.com/office/powerpoint/2010/main" val="9313375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07FDB-4962-439E-A924-3DCB674F5AE7}"/>
              </a:ext>
            </a:extLst>
          </p:cNvPr>
          <p:cNvSpPr>
            <a:spLocks noGrp="1"/>
          </p:cNvSpPr>
          <p:nvPr>
            <p:ph type="title"/>
          </p:nvPr>
        </p:nvSpPr>
        <p:spPr/>
        <p:txBody>
          <a:bodyPr/>
          <a:lstStyle/>
          <a:p>
            <a:r>
              <a:rPr lang="en-US" b="1" dirty="0"/>
              <a:t>CORPORATIONS</a:t>
            </a:r>
            <a:endParaRPr lang="en-US" dirty="0"/>
          </a:p>
        </p:txBody>
      </p:sp>
      <p:sp>
        <p:nvSpPr>
          <p:cNvPr id="3" name="Content Placeholder 2">
            <a:extLst>
              <a:ext uri="{FF2B5EF4-FFF2-40B4-BE49-F238E27FC236}">
                <a16:creationId xmlns:a16="http://schemas.microsoft.com/office/drawing/2014/main" id="{99C71FD3-9FBE-4DCC-9630-391A09DCF9CD}"/>
              </a:ext>
            </a:extLst>
          </p:cNvPr>
          <p:cNvSpPr>
            <a:spLocks noGrp="1"/>
          </p:cNvSpPr>
          <p:nvPr>
            <p:ph idx="1"/>
          </p:nvPr>
        </p:nvSpPr>
        <p:spPr/>
        <p:txBody>
          <a:bodyPr>
            <a:normAutofit fontScale="77500" lnSpcReduction="20000"/>
          </a:bodyPr>
          <a:lstStyle/>
          <a:p>
            <a:r>
              <a:rPr lang="en-US" dirty="0"/>
              <a:t>In </a:t>
            </a:r>
            <a:r>
              <a:rPr lang="en-US" i="1" dirty="0" err="1"/>
              <a:t>Stenshoel</a:t>
            </a:r>
            <a:r>
              <a:rPr lang="en-US" dirty="0"/>
              <a:t>, the Court adopted the approach followed by the Pennsylvania Courts, which held that a business's retained earnings should be considered income to the business’s sole owner.  </a:t>
            </a:r>
            <a:r>
              <a:rPr lang="en-US" i="1" dirty="0"/>
              <a:t>Id</a:t>
            </a:r>
            <a:r>
              <a:rPr lang="en-US" dirty="0"/>
              <a:t>. at 806, citing, </a:t>
            </a:r>
            <a:r>
              <a:rPr lang="en-US" i="1" dirty="0"/>
              <a:t>King v. King</a:t>
            </a:r>
            <a:r>
              <a:rPr lang="en-US" dirty="0"/>
              <a:t>, 390 Pa. Super. 226, 568 A.2d 627 (1989).  In </a:t>
            </a:r>
            <a:r>
              <a:rPr lang="en-US" i="1" dirty="0"/>
              <a:t>King</a:t>
            </a:r>
            <a:r>
              <a:rPr lang="en-US" dirty="0"/>
              <a:t>, the trial court, in calculating the husband's income for purposes of </a:t>
            </a:r>
            <a:r>
              <a:rPr lang="en-US" u="sng" dirty="0"/>
              <a:t>spousal</a:t>
            </a:r>
            <a:r>
              <a:rPr lang="en-US" dirty="0"/>
              <a:t> and child support, attributed the retained earnings of the husband's partnership to the husband. </a:t>
            </a:r>
            <a:r>
              <a:rPr lang="en-US" i="1" dirty="0"/>
              <a:t>King</a:t>
            </a:r>
            <a:r>
              <a:rPr lang="en-US" dirty="0"/>
              <a:t> at 231.  The appellate court agreed with this approach, stating:</a:t>
            </a:r>
          </a:p>
          <a:p>
            <a:pPr lvl="1"/>
            <a:r>
              <a:rPr lang="en-US" i="1" dirty="0"/>
              <a:t>To allow husband to shield substantial income of his business from consideration in determining his support obligation without more evidence as to a legitimate need to do so would allow spouses with support obligations to evade their obligations by unilaterally reducing their income.  </a:t>
            </a:r>
            <a:r>
              <a:rPr lang="en-US" i="1" dirty="0">
                <a:hlinkClick r:id="rId2"/>
              </a:rPr>
              <a:t>Id</a:t>
            </a:r>
            <a:r>
              <a:rPr lang="en-US" i="1" dirty="0"/>
              <a:t>.</a:t>
            </a:r>
            <a:endParaRPr lang="en-US" dirty="0"/>
          </a:p>
          <a:p>
            <a:endParaRPr lang="en-US" dirty="0"/>
          </a:p>
        </p:txBody>
      </p:sp>
    </p:spTree>
    <p:extLst>
      <p:ext uri="{BB962C8B-B14F-4D97-AF65-F5344CB8AC3E}">
        <p14:creationId xmlns:p14="http://schemas.microsoft.com/office/powerpoint/2010/main" val="12846008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78CA8-1904-4C8E-8D10-759B79D85869}"/>
              </a:ext>
            </a:extLst>
          </p:cNvPr>
          <p:cNvSpPr>
            <a:spLocks noGrp="1"/>
          </p:cNvSpPr>
          <p:nvPr>
            <p:ph type="title"/>
          </p:nvPr>
        </p:nvSpPr>
        <p:spPr/>
        <p:txBody>
          <a:bodyPr>
            <a:normAutofit/>
          </a:bodyPr>
          <a:lstStyle/>
          <a:p>
            <a:r>
              <a:rPr lang="en-US" b="1" dirty="0"/>
              <a:t>PARTNERSHIPS</a:t>
            </a:r>
            <a:endParaRPr lang="en-US" dirty="0"/>
          </a:p>
        </p:txBody>
      </p:sp>
      <p:sp>
        <p:nvSpPr>
          <p:cNvPr id="3" name="Content Placeholder 2">
            <a:extLst>
              <a:ext uri="{FF2B5EF4-FFF2-40B4-BE49-F238E27FC236}">
                <a16:creationId xmlns:a16="http://schemas.microsoft.com/office/drawing/2014/main" id="{729BBF58-72C9-4D60-8048-4EE414CE3E2D}"/>
              </a:ext>
            </a:extLst>
          </p:cNvPr>
          <p:cNvSpPr>
            <a:spLocks noGrp="1"/>
          </p:cNvSpPr>
          <p:nvPr>
            <p:ph idx="1"/>
          </p:nvPr>
        </p:nvSpPr>
        <p:spPr/>
        <p:txBody>
          <a:bodyPr>
            <a:normAutofit fontScale="85000" lnSpcReduction="20000"/>
          </a:bodyPr>
          <a:lstStyle/>
          <a:p>
            <a:r>
              <a:rPr lang="en-US" dirty="0"/>
              <a:t>See IRS Publication 541.  Every partnership that engages in a trade or business or has gross income must file an information return on Form 1065 showing its income, deductions, and other required information.  </a:t>
            </a:r>
          </a:p>
          <a:p>
            <a:r>
              <a:rPr lang="en-US" dirty="0"/>
              <a:t>Spouses who own a qualified entity can choose to classify the entity as a partnership or sole proprietorship for federal tax purposes</a:t>
            </a:r>
          </a:p>
          <a:p>
            <a:r>
              <a:rPr lang="en-US" dirty="0"/>
              <a:t>Due to the complexity of tax issues associated with a partnership, it is highly recommended that you consult with qualified CPA when dealing with tax issues associated with a partnership in a divorce. </a:t>
            </a:r>
          </a:p>
          <a:p>
            <a:endParaRPr lang="en-US" dirty="0"/>
          </a:p>
        </p:txBody>
      </p:sp>
    </p:spTree>
    <p:extLst>
      <p:ext uri="{BB962C8B-B14F-4D97-AF65-F5344CB8AC3E}">
        <p14:creationId xmlns:p14="http://schemas.microsoft.com/office/powerpoint/2010/main" val="2480955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96217-588D-4255-BBAD-BF341997345D}"/>
              </a:ext>
            </a:extLst>
          </p:cNvPr>
          <p:cNvSpPr>
            <a:spLocks noGrp="1"/>
          </p:cNvSpPr>
          <p:nvPr>
            <p:ph type="title"/>
          </p:nvPr>
        </p:nvSpPr>
        <p:spPr/>
        <p:txBody>
          <a:bodyPr>
            <a:normAutofit/>
          </a:bodyPr>
          <a:lstStyle/>
          <a:p>
            <a:r>
              <a:rPr lang="en-US" b="1" dirty="0"/>
              <a:t>S CORPS</a:t>
            </a:r>
            <a:endParaRPr lang="en-US" dirty="0"/>
          </a:p>
        </p:txBody>
      </p:sp>
      <p:sp>
        <p:nvSpPr>
          <p:cNvPr id="3" name="Content Placeholder 2">
            <a:extLst>
              <a:ext uri="{FF2B5EF4-FFF2-40B4-BE49-F238E27FC236}">
                <a16:creationId xmlns:a16="http://schemas.microsoft.com/office/drawing/2014/main" id="{E3BB2A7A-E001-45B2-A4E5-603616965FDF}"/>
              </a:ext>
            </a:extLst>
          </p:cNvPr>
          <p:cNvSpPr>
            <a:spLocks noGrp="1"/>
          </p:cNvSpPr>
          <p:nvPr>
            <p:ph idx="1"/>
          </p:nvPr>
        </p:nvSpPr>
        <p:spPr/>
        <p:txBody>
          <a:bodyPr>
            <a:normAutofit fontScale="92500" lnSpcReduction="20000"/>
          </a:bodyPr>
          <a:lstStyle/>
          <a:p>
            <a:r>
              <a:rPr lang="en-US" dirty="0"/>
              <a:t>S corporations are corporations that elect to pass corporate income, losses, deductions, and credits through to their shareholders for federal tax purposes. Shareholders of S corporations report the flow-through of income and losses on their personal tax returns and are assessed tax at their individual income tax rates. This allows S corporations to avoid double taxation on the corporate income. S corporations are responsible for tax on certain built-in gains and passive income at the entity level.</a:t>
            </a:r>
          </a:p>
        </p:txBody>
      </p:sp>
    </p:spTree>
    <p:extLst>
      <p:ext uri="{BB962C8B-B14F-4D97-AF65-F5344CB8AC3E}">
        <p14:creationId xmlns:p14="http://schemas.microsoft.com/office/powerpoint/2010/main" val="129727242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3B940-838D-4D32-9AFA-19CFA9327729}"/>
              </a:ext>
            </a:extLst>
          </p:cNvPr>
          <p:cNvSpPr>
            <a:spLocks noGrp="1"/>
          </p:cNvSpPr>
          <p:nvPr>
            <p:ph type="title"/>
          </p:nvPr>
        </p:nvSpPr>
        <p:spPr/>
        <p:txBody>
          <a:bodyPr/>
          <a:lstStyle/>
          <a:p>
            <a:r>
              <a:rPr lang="en-US" b="1" dirty="0"/>
              <a:t>S CORPS</a:t>
            </a:r>
          </a:p>
        </p:txBody>
      </p:sp>
      <p:sp>
        <p:nvSpPr>
          <p:cNvPr id="3" name="Content Placeholder 2">
            <a:extLst>
              <a:ext uri="{FF2B5EF4-FFF2-40B4-BE49-F238E27FC236}">
                <a16:creationId xmlns:a16="http://schemas.microsoft.com/office/drawing/2014/main" id="{D5AC8D6A-6638-41C3-BBA7-6A31F307D029}"/>
              </a:ext>
            </a:extLst>
          </p:cNvPr>
          <p:cNvSpPr>
            <a:spLocks noGrp="1"/>
          </p:cNvSpPr>
          <p:nvPr>
            <p:ph idx="1"/>
          </p:nvPr>
        </p:nvSpPr>
        <p:spPr/>
        <p:txBody>
          <a:bodyPr>
            <a:normAutofit fontScale="62500" lnSpcReduction="20000"/>
          </a:bodyPr>
          <a:lstStyle/>
          <a:p>
            <a:pPr marL="0" indent="0">
              <a:buNone/>
            </a:pPr>
            <a:r>
              <a:rPr lang="en-US" dirty="0"/>
              <a:t>To qualify for S corporation status, the corporation must meet the following requirements:</a:t>
            </a:r>
          </a:p>
          <a:p>
            <a:pPr marL="0" indent="0">
              <a:buNone/>
            </a:pPr>
            <a:endParaRPr lang="en-US" dirty="0"/>
          </a:p>
          <a:p>
            <a:r>
              <a:rPr lang="en-US" dirty="0"/>
              <a:t>Be a domestic corporation</a:t>
            </a:r>
          </a:p>
          <a:p>
            <a:r>
              <a:rPr lang="en-US" dirty="0"/>
              <a:t>Have only allowable shareholders</a:t>
            </a:r>
          </a:p>
          <a:p>
            <a:pPr lvl="1"/>
            <a:r>
              <a:rPr lang="en-US" dirty="0"/>
              <a:t>May be individuals, certain trusts, and estates and</a:t>
            </a:r>
          </a:p>
          <a:p>
            <a:pPr lvl="1"/>
            <a:r>
              <a:rPr lang="en-US" dirty="0"/>
              <a:t>May not be partnerships, corporations or non-resident alien shareholders</a:t>
            </a:r>
          </a:p>
          <a:p>
            <a:r>
              <a:rPr lang="en-US" dirty="0"/>
              <a:t>Have no more than 100 shareholders</a:t>
            </a:r>
          </a:p>
          <a:p>
            <a:r>
              <a:rPr lang="en-US" dirty="0"/>
              <a:t>Have only one class of stock</a:t>
            </a:r>
          </a:p>
          <a:p>
            <a:r>
              <a:rPr lang="en-US" dirty="0"/>
              <a:t>Not be an ineligible corporation (i.e. certain financial institutions, insurance companies, and domestic international sales corporations).</a:t>
            </a:r>
          </a:p>
          <a:p>
            <a:pPr marL="0" indent="0">
              <a:buNone/>
            </a:pPr>
            <a:endParaRPr lang="en-US" dirty="0"/>
          </a:p>
          <a:p>
            <a:pPr marL="0" indent="0">
              <a:buNone/>
            </a:pPr>
            <a:r>
              <a:rPr lang="en-US" dirty="0"/>
              <a:t>In order to become an S corporation, the corporation must submit </a:t>
            </a:r>
            <a:r>
              <a:rPr lang="en-US" u="sng" dirty="0"/>
              <a:t>Form 2553 Election by a Small Business Corporation</a:t>
            </a:r>
            <a:r>
              <a:rPr lang="en-US" dirty="0"/>
              <a:t> signed by all the shareholders. </a:t>
            </a:r>
          </a:p>
        </p:txBody>
      </p:sp>
    </p:spTree>
    <p:extLst>
      <p:ext uri="{BB962C8B-B14F-4D97-AF65-F5344CB8AC3E}">
        <p14:creationId xmlns:p14="http://schemas.microsoft.com/office/powerpoint/2010/main" val="36020156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57518-3FA3-4177-BD1A-4362E791ECE2}"/>
              </a:ext>
            </a:extLst>
          </p:cNvPr>
          <p:cNvSpPr>
            <a:spLocks noGrp="1"/>
          </p:cNvSpPr>
          <p:nvPr>
            <p:ph type="title"/>
          </p:nvPr>
        </p:nvSpPr>
        <p:spPr/>
        <p:txBody>
          <a:bodyPr>
            <a:normAutofit/>
          </a:bodyPr>
          <a:lstStyle/>
          <a:p>
            <a:r>
              <a:rPr lang="en-US" b="1" dirty="0"/>
              <a:t>LLC’S</a:t>
            </a:r>
            <a:endParaRPr lang="en-US" dirty="0"/>
          </a:p>
        </p:txBody>
      </p:sp>
      <p:sp>
        <p:nvSpPr>
          <p:cNvPr id="3" name="Content Placeholder 2">
            <a:extLst>
              <a:ext uri="{FF2B5EF4-FFF2-40B4-BE49-F238E27FC236}">
                <a16:creationId xmlns:a16="http://schemas.microsoft.com/office/drawing/2014/main" id="{16DF72CA-3CBA-429E-9C9B-21ACBF10AF6B}"/>
              </a:ext>
            </a:extLst>
          </p:cNvPr>
          <p:cNvSpPr>
            <a:spLocks noGrp="1"/>
          </p:cNvSpPr>
          <p:nvPr>
            <p:ph idx="1"/>
          </p:nvPr>
        </p:nvSpPr>
        <p:spPr/>
        <p:txBody>
          <a:bodyPr>
            <a:normAutofit fontScale="85000" lnSpcReduction="20000"/>
          </a:bodyPr>
          <a:lstStyle/>
          <a:p>
            <a:r>
              <a:rPr lang="en-US" dirty="0"/>
              <a:t>See IRS Publication 3402.  A limited liability company (LLC) is not a separate tax entity like a corporation (unless elected).  An LLC is a “pass through entity” similar to a partnership of sole proprietorship, in which all of the profit and losses pass through the business to the LLC members.  The LLC elects how they wish to be treated for tax purposes by filing a Form 8832 with the IRS.   If elected to be treated as partnership, each member reports his or her share of the LLC’s gains, losses, incomes, deductions, or credits on his or her personal tax return.  This means that the LLC itself does not pay taxes and does not have to file a return with the IRS.</a:t>
            </a:r>
          </a:p>
          <a:p>
            <a:endParaRPr lang="en-US" dirty="0"/>
          </a:p>
        </p:txBody>
      </p:sp>
    </p:spTree>
    <p:extLst>
      <p:ext uri="{BB962C8B-B14F-4D97-AF65-F5344CB8AC3E}">
        <p14:creationId xmlns:p14="http://schemas.microsoft.com/office/powerpoint/2010/main" val="18182435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2F70-B9F6-4572-88D0-7DE3DB2E157D}"/>
              </a:ext>
            </a:extLst>
          </p:cNvPr>
          <p:cNvSpPr>
            <a:spLocks noGrp="1"/>
          </p:cNvSpPr>
          <p:nvPr>
            <p:ph type="title"/>
          </p:nvPr>
        </p:nvSpPr>
        <p:spPr/>
        <p:txBody>
          <a:bodyPr/>
          <a:lstStyle/>
          <a:p>
            <a:r>
              <a:rPr lang="en-US" b="1" dirty="0"/>
              <a:t>LLC’S</a:t>
            </a:r>
            <a:endParaRPr lang="en-US" dirty="0"/>
          </a:p>
        </p:txBody>
      </p:sp>
      <p:sp>
        <p:nvSpPr>
          <p:cNvPr id="3" name="Content Placeholder 2">
            <a:extLst>
              <a:ext uri="{FF2B5EF4-FFF2-40B4-BE49-F238E27FC236}">
                <a16:creationId xmlns:a16="http://schemas.microsoft.com/office/drawing/2014/main" id="{184560DA-6D18-40D6-BC2C-668E95BF2255}"/>
              </a:ext>
            </a:extLst>
          </p:cNvPr>
          <p:cNvSpPr>
            <a:spLocks noGrp="1"/>
          </p:cNvSpPr>
          <p:nvPr>
            <p:ph idx="1"/>
          </p:nvPr>
        </p:nvSpPr>
        <p:spPr/>
        <p:txBody>
          <a:bodyPr>
            <a:normAutofit fontScale="92500" lnSpcReduction="20000"/>
          </a:bodyPr>
          <a:lstStyle/>
          <a:p>
            <a:r>
              <a:rPr lang="en-US" dirty="0"/>
              <a:t>A LLC member will recognize a gain on a distribution from the LLC if the distribution exceeds his or her level of investment or interest in the LLC.  Any gains or losses are treated as capital gains or losses for taxation purposes.  Each LLC member must pay taxes on his or her whole distributive share, whether or not the LLC actually distributes all (or any of) the money to the members.  Therefore, even if a LLC members need to leave profits in the LLC to cover future expenses, each LLC member is liable for income tax on his or her rightful share of that profits.</a:t>
            </a:r>
          </a:p>
          <a:p>
            <a:endParaRPr lang="en-US" dirty="0"/>
          </a:p>
        </p:txBody>
      </p:sp>
    </p:spTree>
    <p:extLst>
      <p:ext uri="{BB962C8B-B14F-4D97-AF65-F5344CB8AC3E}">
        <p14:creationId xmlns:p14="http://schemas.microsoft.com/office/powerpoint/2010/main" val="35416777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VII. TAXATION OF SPOUSAL MAINTENANCE</a:t>
            </a:r>
          </a:p>
        </p:txBody>
      </p:sp>
      <p:sp>
        <p:nvSpPr>
          <p:cNvPr id="3" name="Content Placeholder 2"/>
          <p:cNvSpPr>
            <a:spLocks noGrp="1"/>
          </p:cNvSpPr>
          <p:nvPr>
            <p:ph idx="1"/>
          </p:nvPr>
        </p:nvSpPr>
        <p:spPr/>
        <p:txBody>
          <a:bodyPr>
            <a:normAutofit/>
          </a:bodyPr>
          <a:lstStyle/>
          <a:p>
            <a:r>
              <a:rPr lang="en-US" dirty="0"/>
              <a:t>I.R.C. § 71(a) and § 215</a:t>
            </a:r>
          </a:p>
          <a:p>
            <a:r>
              <a:rPr lang="en-US" dirty="0"/>
              <a:t>Undifferentiated Support</a:t>
            </a:r>
          </a:p>
          <a:p>
            <a:r>
              <a:rPr lang="en-US" dirty="0"/>
              <a:t>Payments to a Third Party</a:t>
            </a:r>
          </a:p>
          <a:p>
            <a:r>
              <a:rPr lang="en-US" dirty="0"/>
              <a:t>Taxation of Installment Payments</a:t>
            </a:r>
          </a:p>
          <a:p>
            <a:r>
              <a:rPr lang="en-US" dirty="0"/>
              <a:t>Recapture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5174C-8166-4827-ACFE-8432BBC8209F}"/>
              </a:ext>
            </a:extLst>
          </p:cNvPr>
          <p:cNvSpPr>
            <a:spLocks noGrp="1"/>
          </p:cNvSpPr>
          <p:nvPr>
            <p:ph type="title"/>
          </p:nvPr>
        </p:nvSpPr>
        <p:spPr/>
        <p:txBody>
          <a:bodyPr/>
          <a:lstStyle/>
          <a:p>
            <a:r>
              <a:rPr lang="en-US" b="1" dirty="0"/>
              <a:t>TAX CUT AND JOBS ACT OF 2017</a:t>
            </a:r>
            <a:endParaRPr lang="en-US" dirty="0"/>
          </a:p>
        </p:txBody>
      </p:sp>
      <p:sp>
        <p:nvSpPr>
          <p:cNvPr id="3" name="Content Placeholder 2">
            <a:extLst>
              <a:ext uri="{FF2B5EF4-FFF2-40B4-BE49-F238E27FC236}">
                <a16:creationId xmlns:a16="http://schemas.microsoft.com/office/drawing/2014/main" id="{2B0E8B23-E1A5-4697-8BC4-FF45FE42A91B}"/>
              </a:ext>
            </a:extLst>
          </p:cNvPr>
          <p:cNvSpPr>
            <a:spLocks noGrp="1"/>
          </p:cNvSpPr>
          <p:nvPr>
            <p:ph idx="1"/>
          </p:nvPr>
        </p:nvSpPr>
        <p:spPr/>
        <p:txBody>
          <a:bodyPr/>
          <a:lstStyle/>
          <a:p>
            <a:r>
              <a:rPr lang="en-US" b="1" u="sng" dirty="0"/>
              <a:t>Elimination of the personal exemption</a:t>
            </a:r>
            <a:r>
              <a:rPr lang="en-US" b="1" dirty="0"/>
              <a:t>.</a:t>
            </a:r>
            <a:r>
              <a:rPr lang="en-US" dirty="0"/>
              <a:t> There is no personal exemption (including dependency exemption) for the years 2018 through 2025.</a:t>
            </a:r>
          </a:p>
          <a:p>
            <a:endParaRPr lang="en-US" dirty="0"/>
          </a:p>
        </p:txBody>
      </p:sp>
    </p:spTree>
    <p:extLst>
      <p:ext uri="{BB962C8B-B14F-4D97-AF65-F5344CB8AC3E}">
        <p14:creationId xmlns:p14="http://schemas.microsoft.com/office/powerpoint/2010/main" val="365235608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SPOUSAL MAINTENANCE</a:t>
            </a:r>
          </a:p>
        </p:txBody>
      </p:sp>
      <p:sp>
        <p:nvSpPr>
          <p:cNvPr id="3" name="Content Placeholder 2"/>
          <p:cNvSpPr>
            <a:spLocks noGrp="1"/>
          </p:cNvSpPr>
          <p:nvPr>
            <p:ph idx="1"/>
          </p:nvPr>
        </p:nvSpPr>
        <p:spPr/>
        <p:txBody>
          <a:bodyPr/>
          <a:lstStyle/>
          <a:p>
            <a:r>
              <a:rPr lang="en-US" b="1" u="sng" dirty="0"/>
              <a:t>Decree entered PRIOR to 12/31/18</a:t>
            </a:r>
            <a:r>
              <a:rPr lang="en-US" b="1" dirty="0"/>
              <a:t>.  </a:t>
            </a:r>
            <a:r>
              <a:rPr lang="en-US" dirty="0"/>
              <a:t>An award of spousal support or spousal maintenance (i.e. alimony) is taxable income to the individual who receives the support pursuant to I.R.C § 71(a).  The individual who is paying the support receives a tax deduction under I.R.C § 215</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F19FE-DF76-4EC3-B845-315100151528}"/>
              </a:ext>
            </a:extLst>
          </p:cNvPr>
          <p:cNvSpPr>
            <a:spLocks noGrp="1"/>
          </p:cNvSpPr>
          <p:nvPr>
            <p:ph type="title"/>
          </p:nvPr>
        </p:nvSpPr>
        <p:spPr/>
        <p:txBody>
          <a:bodyPr/>
          <a:lstStyle/>
          <a:p>
            <a:r>
              <a:rPr lang="en-US" b="1" dirty="0"/>
              <a:t>SPOUSAL MAINTENANCE</a:t>
            </a:r>
            <a:endParaRPr lang="en-US" dirty="0"/>
          </a:p>
        </p:txBody>
      </p:sp>
      <p:sp>
        <p:nvSpPr>
          <p:cNvPr id="3" name="Content Placeholder 2">
            <a:extLst>
              <a:ext uri="{FF2B5EF4-FFF2-40B4-BE49-F238E27FC236}">
                <a16:creationId xmlns:a16="http://schemas.microsoft.com/office/drawing/2014/main" id="{7747DA41-4305-4C02-AA2E-2ACF92E45600}"/>
              </a:ext>
            </a:extLst>
          </p:cNvPr>
          <p:cNvSpPr>
            <a:spLocks noGrp="1"/>
          </p:cNvSpPr>
          <p:nvPr>
            <p:ph idx="1"/>
          </p:nvPr>
        </p:nvSpPr>
        <p:spPr/>
        <p:txBody>
          <a:bodyPr>
            <a:normAutofit fontScale="92500" lnSpcReduction="20000"/>
          </a:bodyPr>
          <a:lstStyle/>
          <a:p>
            <a:r>
              <a:rPr lang="en-US" b="1" u="sng" dirty="0"/>
              <a:t>Decree entered AFTER to 12/31/18</a:t>
            </a:r>
            <a:r>
              <a:rPr lang="en-US" b="1" dirty="0"/>
              <a:t>. </a:t>
            </a:r>
            <a:r>
              <a:rPr lang="en-US" dirty="0"/>
              <a:t>No deduction is allowed for alimony or separate maintenance payments, and such payments are not includible in the recipient spouse’s gross income, if made under a divorce or separation agreement (1) executed after December 31, 2018, or (2) executed on or before December 31, 2018 but modified after December 31, 2018 if the modification expressly provides that the amendments made by the Tax Cut and Jobs Acts of 2017 apply to such modification</a:t>
            </a:r>
          </a:p>
          <a:p>
            <a:endParaRPr lang="en-US" dirty="0"/>
          </a:p>
        </p:txBody>
      </p:sp>
    </p:spTree>
    <p:extLst>
      <p:ext uri="{BB962C8B-B14F-4D97-AF65-F5344CB8AC3E}">
        <p14:creationId xmlns:p14="http://schemas.microsoft.com/office/powerpoint/2010/main" val="23471292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SPOUSAL MAINTENANCE</a:t>
            </a:r>
          </a:p>
        </p:txBody>
      </p:sp>
      <p:sp>
        <p:nvSpPr>
          <p:cNvPr id="3" name="Content Placeholder 2"/>
          <p:cNvSpPr>
            <a:spLocks noGrp="1"/>
          </p:cNvSpPr>
          <p:nvPr>
            <p:ph idx="1"/>
          </p:nvPr>
        </p:nvSpPr>
        <p:spPr/>
        <p:txBody>
          <a:bodyPr>
            <a:normAutofit fontScale="77500" lnSpcReduction="20000"/>
          </a:bodyPr>
          <a:lstStyle/>
          <a:p>
            <a:r>
              <a:rPr lang="en-US" sz="3400" dirty="0"/>
              <a:t>To qualify as spousal maintenance all of the following requirements must be met:</a:t>
            </a:r>
          </a:p>
          <a:p>
            <a:pPr>
              <a:buNone/>
            </a:pPr>
            <a:r>
              <a:rPr lang="en-US" sz="3400" dirty="0"/>
              <a:t> </a:t>
            </a:r>
          </a:p>
          <a:p>
            <a:r>
              <a:rPr lang="en-US" sz="3400" dirty="0"/>
              <a:t>(1)  the payment must be in cash or its equivalent; </a:t>
            </a:r>
          </a:p>
          <a:p>
            <a:endParaRPr lang="en-US" sz="3400" dirty="0"/>
          </a:p>
          <a:p>
            <a:r>
              <a:rPr lang="en-US" sz="3400" dirty="0"/>
              <a:t>(2)  the payment must be received by or on behalf of a spouse or former spouse under a court order or written separation agreement; </a:t>
            </a:r>
          </a:p>
          <a:p>
            <a:pPr>
              <a:buNone/>
            </a:pPr>
            <a:endParaRPr lang="en-US" sz="3400" dirty="0"/>
          </a:p>
          <a:p>
            <a:r>
              <a:rPr lang="en-US" sz="3400" dirty="0"/>
              <a:t>(3)  the court order or written separation agreement must not specifically state that the income is not included as gross income or not allowed as deduction; </a:t>
            </a:r>
          </a:p>
          <a:p>
            <a:endParaRPr lang="en-US" dirty="0"/>
          </a:p>
          <a:p>
            <a:endParaRPr lang="en-US" dirty="0"/>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SPOUSAL MAINTENANCE</a:t>
            </a:r>
          </a:p>
        </p:txBody>
      </p:sp>
      <p:sp>
        <p:nvSpPr>
          <p:cNvPr id="3" name="Content Placeholder 2"/>
          <p:cNvSpPr>
            <a:spLocks noGrp="1"/>
          </p:cNvSpPr>
          <p:nvPr>
            <p:ph idx="1"/>
          </p:nvPr>
        </p:nvSpPr>
        <p:spPr/>
        <p:txBody>
          <a:bodyPr>
            <a:normAutofit fontScale="85000" lnSpcReduction="10000"/>
          </a:bodyPr>
          <a:lstStyle/>
          <a:p>
            <a:r>
              <a:rPr lang="en-US" dirty="0"/>
              <a:t>(4)  the individual receiving the support must not reside in the same household as the person paying the support; </a:t>
            </a:r>
          </a:p>
          <a:p>
            <a:pPr>
              <a:buNone/>
            </a:pPr>
            <a:endParaRPr lang="en-US" dirty="0"/>
          </a:p>
          <a:p>
            <a:r>
              <a:rPr lang="en-US" dirty="0"/>
              <a:t>(5)  there is no requirement for the payments to continue after the death of the party who is receiving the support (see examples in IRS Publication 504); and </a:t>
            </a:r>
          </a:p>
          <a:p>
            <a:endParaRPr lang="en-US" dirty="0"/>
          </a:p>
          <a:p>
            <a:r>
              <a:rPr lang="en-US" dirty="0"/>
              <a:t>(6)  the person paying the support and the individual receiving the support must not file a joint tax return for the year in which the support is paid.</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UNDIFFERENTIATED SUPPORT</a:t>
            </a:r>
          </a:p>
        </p:txBody>
      </p:sp>
      <p:sp>
        <p:nvSpPr>
          <p:cNvPr id="3" name="Content Placeholder 2"/>
          <p:cNvSpPr>
            <a:spLocks noGrp="1"/>
          </p:cNvSpPr>
          <p:nvPr>
            <p:ph idx="1"/>
          </p:nvPr>
        </p:nvSpPr>
        <p:spPr/>
        <p:txBody>
          <a:bodyPr>
            <a:normAutofit fontScale="92500" lnSpcReduction="20000"/>
          </a:bodyPr>
          <a:lstStyle/>
          <a:p>
            <a:pPr lvl="0"/>
            <a:r>
              <a:rPr lang="en-US" b="1" u="sng" dirty="0"/>
              <a:t>Undifferentiated Support</a:t>
            </a:r>
            <a:r>
              <a:rPr lang="en-US" b="1" dirty="0"/>
              <a:t>.</a:t>
            </a:r>
            <a:r>
              <a:rPr lang="en-US" dirty="0"/>
              <a:t>  Child support payments are neither taxable to the individual who receives the support or deductible by the individual who pays the support.</a:t>
            </a:r>
          </a:p>
          <a:p>
            <a:pPr lvl="0">
              <a:buNone/>
            </a:pPr>
            <a:endParaRPr lang="en-US" dirty="0"/>
          </a:p>
          <a:p>
            <a:pPr lvl="0"/>
            <a:r>
              <a:rPr lang="en-US" dirty="0"/>
              <a:t>An order that does not specify the type of support being provided or an “undifferentiated” or “unallocated” support order will be deemed by the IRS as spousal support</a:t>
            </a:r>
            <a:r>
              <a:rPr lang="en-US" b="1" dirty="0"/>
              <a:t> </a:t>
            </a:r>
            <a:r>
              <a:rPr lang="en-US" dirty="0"/>
              <a:t>because it does not “fix” an amount for child support pursuant to I.R.C. Section 71(c).  </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UNDIFFERENTIATED SUPPORT</a:t>
            </a:r>
          </a:p>
        </p:txBody>
      </p:sp>
      <p:sp>
        <p:nvSpPr>
          <p:cNvPr id="3" name="Content Placeholder 2"/>
          <p:cNvSpPr>
            <a:spLocks noGrp="1"/>
          </p:cNvSpPr>
          <p:nvPr>
            <p:ph idx="1"/>
          </p:nvPr>
        </p:nvSpPr>
        <p:spPr>
          <a:xfrm>
            <a:off x="480060" y="1828800"/>
            <a:ext cx="8183880" cy="4503261"/>
          </a:xfrm>
        </p:spPr>
        <p:txBody>
          <a:bodyPr>
            <a:noAutofit/>
          </a:bodyPr>
          <a:lstStyle/>
          <a:p>
            <a:pPr lvl="0"/>
            <a:r>
              <a:rPr lang="en-US" sz="2800" b="1" u="sng" dirty="0"/>
              <a:t>Lawton v. Commissioner.</a:t>
            </a:r>
            <a:r>
              <a:rPr lang="en-US" sz="2800" b="1" dirty="0"/>
              <a:t> </a:t>
            </a:r>
            <a:r>
              <a:rPr lang="en-US" sz="2800" dirty="0"/>
              <a:t>In </a:t>
            </a:r>
            <a:r>
              <a:rPr lang="en-US" sz="2800" i="1" dirty="0"/>
              <a:t>Lawton</a:t>
            </a:r>
            <a:r>
              <a:rPr lang="en-US" sz="2800" dirty="0"/>
              <a:t>, the court addressed a Pennsylvania court’s temporary order </a:t>
            </a:r>
            <a:r>
              <a:rPr lang="en-US" sz="2800" i="1" dirty="0"/>
              <a:t>“for support of spouse and one child”</a:t>
            </a:r>
            <a:r>
              <a:rPr lang="en-US" sz="2800" dirty="0"/>
              <a:t> (unallocated temporary support for the wife and child).  The court declined to accept the wife’s argument that a portion of the payments were not spousal support</a:t>
            </a:r>
            <a:r>
              <a:rPr lang="en-US" sz="2800" b="1" dirty="0"/>
              <a:t> </a:t>
            </a:r>
            <a:r>
              <a:rPr lang="en-US" sz="2800" dirty="0"/>
              <a:t>taxable to her because all awards for support must conform to the federally mandated child support guidelines.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B32BD-9414-446F-B406-DD519177752D}"/>
              </a:ext>
            </a:extLst>
          </p:cNvPr>
          <p:cNvSpPr>
            <a:spLocks noGrp="1"/>
          </p:cNvSpPr>
          <p:nvPr>
            <p:ph type="title"/>
          </p:nvPr>
        </p:nvSpPr>
        <p:spPr/>
        <p:txBody>
          <a:bodyPr/>
          <a:lstStyle/>
          <a:p>
            <a:r>
              <a:rPr lang="en-US" b="1" dirty="0"/>
              <a:t>UNDIFFERENTIATED SUPPORT</a:t>
            </a:r>
            <a:endParaRPr lang="en-US" dirty="0"/>
          </a:p>
        </p:txBody>
      </p:sp>
      <p:sp>
        <p:nvSpPr>
          <p:cNvPr id="3" name="Content Placeholder 2">
            <a:extLst>
              <a:ext uri="{FF2B5EF4-FFF2-40B4-BE49-F238E27FC236}">
                <a16:creationId xmlns:a16="http://schemas.microsoft.com/office/drawing/2014/main" id="{7C267C04-27AB-4955-A21D-0E1C256FE121}"/>
              </a:ext>
            </a:extLst>
          </p:cNvPr>
          <p:cNvSpPr>
            <a:spLocks noGrp="1"/>
          </p:cNvSpPr>
          <p:nvPr>
            <p:ph idx="1"/>
          </p:nvPr>
        </p:nvSpPr>
        <p:spPr/>
        <p:txBody>
          <a:bodyPr>
            <a:normAutofit/>
          </a:bodyPr>
          <a:lstStyle/>
          <a:p>
            <a:r>
              <a:rPr lang="en-US" b="1" u="sng" dirty="0"/>
              <a:t>Lawton v. Commissioner. </a:t>
            </a:r>
            <a:r>
              <a:rPr lang="en-US" dirty="0"/>
              <a:t>The tax court determined that I.R.C. § 71(c)(1) requires that the amount of child support must be </a:t>
            </a:r>
            <a:r>
              <a:rPr lang="en-US" u="sng" dirty="0"/>
              <a:t>fixed</a:t>
            </a:r>
            <a:r>
              <a:rPr lang="en-US" dirty="0"/>
              <a:t> by the terms of the divorce or separation instrument  not outside of the instrument.  The court determined that the wife should have had the divorce court characterize the payment as either maintenance or child support. </a:t>
            </a:r>
          </a:p>
          <a:p>
            <a:endParaRPr lang="en-US" dirty="0"/>
          </a:p>
        </p:txBody>
      </p:sp>
    </p:spTree>
    <p:extLst>
      <p:ext uri="{BB962C8B-B14F-4D97-AF65-F5344CB8AC3E}">
        <p14:creationId xmlns:p14="http://schemas.microsoft.com/office/powerpoint/2010/main" val="2075852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PAYMENTS TO A THIRD PARTY</a:t>
            </a:r>
          </a:p>
        </p:txBody>
      </p:sp>
      <p:sp>
        <p:nvSpPr>
          <p:cNvPr id="3" name="Content Placeholder 2"/>
          <p:cNvSpPr>
            <a:spLocks noGrp="1"/>
          </p:cNvSpPr>
          <p:nvPr>
            <p:ph idx="1"/>
          </p:nvPr>
        </p:nvSpPr>
        <p:spPr/>
        <p:txBody>
          <a:bodyPr>
            <a:normAutofit fontScale="92500" lnSpcReduction="10000"/>
          </a:bodyPr>
          <a:lstStyle/>
          <a:p>
            <a:pPr lvl="0"/>
            <a:r>
              <a:rPr lang="en-US" b="1" u="sng" dirty="0"/>
              <a:t>Payments to a Third Party.</a:t>
            </a:r>
            <a:r>
              <a:rPr lang="en-US" dirty="0"/>
              <a:t>  Payments to a third party under the terms of a divorce or separation instrument can qualify as maintenance, for example a car payment.  If the taxpayer does not want the payment to be considered maintenance, the divorce or separation instrument should specifically state that the payments are not deductible by the spouse making the payment and excludable from the income of the other spouse.  </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PAYMENTS TO A THIRD PARTY</a:t>
            </a:r>
          </a:p>
        </p:txBody>
      </p:sp>
      <p:sp>
        <p:nvSpPr>
          <p:cNvPr id="3" name="Content Placeholder 2"/>
          <p:cNvSpPr>
            <a:spLocks noGrp="1"/>
          </p:cNvSpPr>
          <p:nvPr>
            <p:ph idx="1"/>
          </p:nvPr>
        </p:nvSpPr>
        <p:spPr/>
        <p:txBody>
          <a:bodyPr>
            <a:normAutofit fontScale="92500" lnSpcReduction="20000"/>
          </a:bodyPr>
          <a:lstStyle/>
          <a:p>
            <a:pPr lvl="0"/>
            <a:r>
              <a:rPr lang="en-US" b="1" u="sng" dirty="0"/>
              <a:t>No Deduction For Payment of Payor’s Own Debts.</a:t>
            </a:r>
            <a:r>
              <a:rPr lang="en-US" dirty="0"/>
              <a:t> For example, pursuant to the terms of a written separation agreement, the former wife is going to live rent-free in home owned solely by the former husband and the husband is required to pay the mortgage, real estate taxes, insurance, repairs, and utilities for the home.  Because the home and the debts are in the husband’s name, the payments for the mortgage, real estate taxes, insurance, and repairs are not spousal support. See Treasury Reg. § 1.71-1T.</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RECAPTURE</a:t>
            </a:r>
          </a:p>
        </p:txBody>
      </p:sp>
      <p:sp>
        <p:nvSpPr>
          <p:cNvPr id="3" name="Content Placeholder 2"/>
          <p:cNvSpPr>
            <a:spLocks noGrp="1"/>
          </p:cNvSpPr>
          <p:nvPr>
            <p:ph idx="1"/>
          </p:nvPr>
        </p:nvSpPr>
        <p:spPr/>
        <p:txBody>
          <a:bodyPr>
            <a:normAutofit lnSpcReduction="10000"/>
          </a:bodyPr>
          <a:lstStyle/>
          <a:p>
            <a:r>
              <a:rPr lang="en-US" b="1" u="sng" dirty="0"/>
              <a:t>Recapture Rule</a:t>
            </a:r>
            <a:r>
              <a:rPr lang="en-US" b="1" dirty="0"/>
              <a:t>. </a:t>
            </a:r>
            <a:r>
              <a:rPr lang="en-US" dirty="0"/>
              <a:t>  The Internal Revenue Service has additional rules that prevent property settlement payments from qualifying for the tax benefits available to spousal support payments.  </a:t>
            </a:r>
          </a:p>
          <a:p>
            <a:pPr>
              <a:buNone/>
            </a:pPr>
            <a:endParaRPr lang="en-US" dirty="0"/>
          </a:p>
          <a:p>
            <a:r>
              <a:rPr lang="en-US" dirty="0"/>
              <a:t>Generally, if spousal support</a:t>
            </a:r>
            <a:r>
              <a:rPr lang="en-US" b="1" dirty="0"/>
              <a:t> </a:t>
            </a:r>
            <a:r>
              <a:rPr lang="en-US" dirty="0"/>
              <a:t>payments decrease or end during the first three (3) calendar years, the recapture rule may apply.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474F-0227-4EA8-89A3-F7E1F22C08ED}"/>
              </a:ext>
            </a:extLst>
          </p:cNvPr>
          <p:cNvSpPr>
            <a:spLocks noGrp="1"/>
          </p:cNvSpPr>
          <p:nvPr>
            <p:ph type="title"/>
          </p:nvPr>
        </p:nvSpPr>
        <p:spPr/>
        <p:txBody>
          <a:bodyPr/>
          <a:lstStyle/>
          <a:p>
            <a:r>
              <a:rPr lang="en-US" b="1" dirty="0"/>
              <a:t>TAX CUT AND JOBS ACT OF 2017</a:t>
            </a:r>
            <a:endParaRPr lang="en-US" dirty="0"/>
          </a:p>
        </p:txBody>
      </p:sp>
      <p:sp>
        <p:nvSpPr>
          <p:cNvPr id="3" name="Content Placeholder 2">
            <a:extLst>
              <a:ext uri="{FF2B5EF4-FFF2-40B4-BE49-F238E27FC236}">
                <a16:creationId xmlns:a16="http://schemas.microsoft.com/office/drawing/2014/main" id="{4805AA97-12A5-4A45-B082-4C5659E4DB9C}"/>
              </a:ext>
            </a:extLst>
          </p:cNvPr>
          <p:cNvSpPr>
            <a:spLocks noGrp="1"/>
          </p:cNvSpPr>
          <p:nvPr>
            <p:ph idx="1"/>
          </p:nvPr>
        </p:nvSpPr>
        <p:spPr/>
        <p:txBody>
          <a:bodyPr/>
          <a:lstStyle/>
          <a:p>
            <a:r>
              <a:rPr lang="en-US" b="1" u="sng" dirty="0"/>
              <a:t>Expanded Child Tax Credit</a:t>
            </a:r>
            <a:r>
              <a:rPr lang="en-US" b="1" dirty="0"/>
              <a:t>.</a:t>
            </a:r>
            <a:r>
              <a:rPr lang="en-US" dirty="0"/>
              <a:t>  The child tax credit initially increased from $1,000 to $2,000 in 2018 for those children </a:t>
            </a:r>
            <a:r>
              <a:rPr lang="en-US" b="1" dirty="0"/>
              <a:t>under</a:t>
            </a:r>
            <a:r>
              <a:rPr lang="en-US" dirty="0"/>
              <a:t> age 17. In addition, $1,600 is refundable meaning a tax payer could still receive up to $1,600 per child even if they did not pay any federal income taxes.</a:t>
            </a:r>
          </a:p>
          <a:p>
            <a:pPr marL="0" indent="0">
              <a:buNone/>
            </a:pPr>
            <a:endParaRPr lang="en-US" dirty="0"/>
          </a:p>
        </p:txBody>
      </p:sp>
    </p:spTree>
    <p:extLst>
      <p:ext uri="{BB962C8B-B14F-4D97-AF65-F5344CB8AC3E}">
        <p14:creationId xmlns:p14="http://schemas.microsoft.com/office/powerpoint/2010/main" val="164355225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RECAPTURE</a:t>
            </a:r>
          </a:p>
        </p:txBody>
      </p:sp>
      <p:sp>
        <p:nvSpPr>
          <p:cNvPr id="3" name="Content Placeholder 2"/>
          <p:cNvSpPr>
            <a:spLocks noGrp="1"/>
          </p:cNvSpPr>
          <p:nvPr>
            <p:ph idx="1"/>
          </p:nvPr>
        </p:nvSpPr>
        <p:spPr/>
        <p:txBody>
          <a:bodyPr>
            <a:normAutofit fontScale="92500" lnSpcReduction="10000"/>
          </a:bodyPr>
          <a:lstStyle/>
          <a:p>
            <a:r>
              <a:rPr lang="en-US" b="1" u="sng" dirty="0"/>
              <a:t>Example of Recapture.</a:t>
            </a:r>
            <a:r>
              <a:rPr lang="en-US" dirty="0"/>
              <a:t> For example, if the divorce or legal separation document states that the husband will pay the wife a large sum of spousal support in the first year, and then substantially less support in second and third years, the IRS has a formula known as the “recapture rule” that may require the individual paying the support to recapture some of the money paid in year one as taxable income.  The recapture rules are set for in I.R.C § 71(f).</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RECAPTURE</a:t>
            </a:r>
          </a:p>
        </p:txBody>
      </p:sp>
      <p:sp>
        <p:nvSpPr>
          <p:cNvPr id="3" name="Content Placeholder 2"/>
          <p:cNvSpPr>
            <a:spLocks noGrp="1"/>
          </p:cNvSpPr>
          <p:nvPr>
            <p:ph idx="1"/>
          </p:nvPr>
        </p:nvSpPr>
        <p:spPr/>
        <p:txBody>
          <a:bodyPr>
            <a:normAutofit fontScale="92500"/>
          </a:bodyPr>
          <a:lstStyle/>
          <a:p>
            <a:pPr lvl="0"/>
            <a:r>
              <a:rPr lang="en-US" b="1" u="sng" dirty="0"/>
              <a:t>When Recapture Does Not Apply.</a:t>
            </a:r>
            <a:r>
              <a:rPr lang="en-US" dirty="0"/>
              <a:t>  Recapture rules do not apply to temporary support and do not apply if death or remarriage before the end of the third year.  </a:t>
            </a:r>
          </a:p>
          <a:p>
            <a:pPr lvl="0">
              <a:buNone/>
            </a:pPr>
            <a:endParaRPr lang="en-US" dirty="0"/>
          </a:p>
          <a:p>
            <a:pPr lvl="0"/>
            <a:r>
              <a:rPr lang="en-US" dirty="0"/>
              <a:t>Also, payments required over a period of at least three calendar years based on a fixed percentage of income from a business, a property, salary or self-employment are excluded from recapture.</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8469C-6CB5-4F44-A397-CC787FA78A1F}"/>
              </a:ext>
            </a:extLst>
          </p:cNvPr>
          <p:cNvSpPr>
            <a:spLocks noGrp="1"/>
          </p:cNvSpPr>
          <p:nvPr>
            <p:ph type="title"/>
          </p:nvPr>
        </p:nvSpPr>
        <p:spPr/>
        <p:txBody>
          <a:bodyPr/>
          <a:lstStyle/>
          <a:p>
            <a:r>
              <a:rPr lang="en-US" b="1" dirty="0"/>
              <a:t>RECAPTURE</a:t>
            </a:r>
            <a:endParaRPr lang="en-US" dirty="0"/>
          </a:p>
        </p:txBody>
      </p:sp>
      <p:sp>
        <p:nvSpPr>
          <p:cNvPr id="3" name="Content Placeholder 2">
            <a:extLst>
              <a:ext uri="{FF2B5EF4-FFF2-40B4-BE49-F238E27FC236}">
                <a16:creationId xmlns:a16="http://schemas.microsoft.com/office/drawing/2014/main" id="{B948DCD4-B404-49B1-B4BF-374C0517BF5A}"/>
              </a:ext>
            </a:extLst>
          </p:cNvPr>
          <p:cNvSpPr>
            <a:spLocks noGrp="1"/>
          </p:cNvSpPr>
          <p:nvPr>
            <p:ph idx="1"/>
          </p:nvPr>
        </p:nvSpPr>
        <p:spPr/>
        <p:txBody>
          <a:bodyPr/>
          <a:lstStyle/>
          <a:p>
            <a:r>
              <a:rPr lang="en-US" b="1" dirty="0"/>
              <a:t>***REMINDER:  RECAPTURE WILL NOT APPLY TO DECREE ENTERED </a:t>
            </a:r>
            <a:r>
              <a:rPr lang="en-US" b="1" u="sng" dirty="0"/>
              <a:t>AFTER</a:t>
            </a:r>
            <a:r>
              <a:rPr lang="en-US" b="1" dirty="0"/>
              <a:t> DECEMBER 31, 2018 – AS SPOUSAL MAINTENANCE WILL NOT BE TAX DEDUCTIBLE TO THE PAYOR SPOUSE***</a:t>
            </a:r>
            <a:endParaRPr lang="en-US" dirty="0"/>
          </a:p>
          <a:p>
            <a:endParaRPr lang="en-US" dirty="0"/>
          </a:p>
        </p:txBody>
      </p:sp>
    </p:spTree>
    <p:extLst>
      <p:ext uri="{BB962C8B-B14F-4D97-AF65-F5344CB8AC3E}">
        <p14:creationId xmlns:p14="http://schemas.microsoft.com/office/powerpoint/2010/main" val="36740703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8F7DE-F4BA-48A5-812A-2F1443921153}"/>
              </a:ext>
            </a:extLst>
          </p:cNvPr>
          <p:cNvSpPr>
            <a:spLocks noGrp="1"/>
          </p:cNvSpPr>
          <p:nvPr>
            <p:ph type="title"/>
          </p:nvPr>
        </p:nvSpPr>
        <p:spPr/>
        <p:txBody>
          <a:bodyPr>
            <a:normAutofit fontScale="90000"/>
          </a:bodyPr>
          <a:lstStyle/>
          <a:p>
            <a:r>
              <a:rPr lang="en-US" b="1" dirty="0"/>
              <a:t>VIII DEPENDENCY EXEMPTIONS &amp; CREDITS</a:t>
            </a:r>
          </a:p>
        </p:txBody>
      </p:sp>
      <p:sp>
        <p:nvSpPr>
          <p:cNvPr id="3" name="Content Placeholder 2">
            <a:extLst>
              <a:ext uri="{FF2B5EF4-FFF2-40B4-BE49-F238E27FC236}">
                <a16:creationId xmlns:a16="http://schemas.microsoft.com/office/drawing/2014/main" id="{59B40A59-2664-4F28-8B76-BA4344B3D52C}"/>
              </a:ext>
            </a:extLst>
          </p:cNvPr>
          <p:cNvSpPr>
            <a:spLocks noGrp="1"/>
          </p:cNvSpPr>
          <p:nvPr>
            <p:ph idx="1"/>
          </p:nvPr>
        </p:nvSpPr>
        <p:spPr/>
        <p:txBody>
          <a:bodyPr/>
          <a:lstStyle/>
          <a:p>
            <a:r>
              <a:rPr lang="en-US" b="1" dirty="0"/>
              <a:t>***REMINDER:  UNDER THE TAX CUT AND JOBS ACT OF 2017 - THERE IS NO DEPENDENCY EXEMPTION FOR THE YEARS 2018 THROUGH 2025***</a:t>
            </a:r>
            <a:endParaRPr lang="en-US" dirty="0"/>
          </a:p>
        </p:txBody>
      </p:sp>
    </p:spTree>
    <p:extLst>
      <p:ext uri="{BB962C8B-B14F-4D97-AF65-F5344CB8AC3E}">
        <p14:creationId xmlns:p14="http://schemas.microsoft.com/office/powerpoint/2010/main" val="30966513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56DD5-0C11-44BB-B068-944F29B90582}"/>
              </a:ext>
            </a:extLst>
          </p:cNvPr>
          <p:cNvSpPr>
            <a:spLocks noGrp="1"/>
          </p:cNvSpPr>
          <p:nvPr>
            <p:ph type="title"/>
          </p:nvPr>
        </p:nvSpPr>
        <p:spPr/>
        <p:txBody>
          <a:bodyPr/>
          <a:lstStyle/>
          <a:p>
            <a:r>
              <a:rPr lang="en-US" b="1" dirty="0"/>
              <a:t>DEPENDENCY EXEMPTIONS</a:t>
            </a:r>
          </a:p>
        </p:txBody>
      </p:sp>
      <p:sp>
        <p:nvSpPr>
          <p:cNvPr id="3" name="Content Placeholder 2">
            <a:extLst>
              <a:ext uri="{FF2B5EF4-FFF2-40B4-BE49-F238E27FC236}">
                <a16:creationId xmlns:a16="http://schemas.microsoft.com/office/drawing/2014/main" id="{0D8DFE95-206F-4FDE-A223-E5471A045FA8}"/>
              </a:ext>
            </a:extLst>
          </p:cNvPr>
          <p:cNvSpPr>
            <a:spLocks noGrp="1"/>
          </p:cNvSpPr>
          <p:nvPr>
            <p:ph idx="1"/>
          </p:nvPr>
        </p:nvSpPr>
        <p:spPr/>
        <p:txBody>
          <a:bodyPr>
            <a:normAutofit/>
          </a:bodyPr>
          <a:lstStyle/>
          <a:p>
            <a:r>
              <a:rPr lang="en-US" b="1" u="sng" dirty="0"/>
              <a:t>Why the designation of the dependent child is still important.</a:t>
            </a:r>
            <a:r>
              <a:rPr lang="en-US" b="1" dirty="0"/>
              <a:t>  </a:t>
            </a:r>
            <a:r>
              <a:rPr lang="en-US" dirty="0"/>
              <a:t>Generally, only one person may claim all the child-related tax benefits for a child, such as the child tax credit.</a:t>
            </a:r>
          </a:p>
          <a:p>
            <a:endParaRPr lang="en-US" dirty="0"/>
          </a:p>
        </p:txBody>
      </p:sp>
    </p:spTree>
    <p:extLst>
      <p:ext uri="{BB962C8B-B14F-4D97-AF65-F5344CB8AC3E}">
        <p14:creationId xmlns:p14="http://schemas.microsoft.com/office/powerpoint/2010/main" val="24477837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A0BD-8A51-4B4B-A7DE-86E08DB6EC6E}"/>
              </a:ext>
            </a:extLst>
          </p:cNvPr>
          <p:cNvSpPr>
            <a:spLocks noGrp="1"/>
          </p:cNvSpPr>
          <p:nvPr>
            <p:ph type="title"/>
          </p:nvPr>
        </p:nvSpPr>
        <p:spPr/>
        <p:txBody>
          <a:bodyPr/>
          <a:lstStyle/>
          <a:p>
            <a:r>
              <a:rPr lang="en-US" b="1" dirty="0"/>
              <a:t>DEPENDENCY EXEMPTIONS</a:t>
            </a:r>
          </a:p>
        </p:txBody>
      </p:sp>
      <p:sp>
        <p:nvSpPr>
          <p:cNvPr id="3" name="Content Placeholder 2">
            <a:extLst>
              <a:ext uri="{FF2B5EF4-FFF2-40B4-BE49-F238E27FC236}">
                <a16:creationId xmlns:a16="http://schemas.microsoft.com/office/drawing/2014/main" id="{7BB19FB9-1627-4D8C-A557-579BAC972494}"/>
              </a:ext>
            </a:extLst>
          </p:cNvPr>
          <p:cNvSpPr>
            <a:spLocks noGrp="1"/>
          </p:cNvSpPr>
          <p:nvPr>
            <p:ph idx="1"/>
          </p:nvPr>
        </p:nvSpPr>
        <p:spPr/>
        <p:txBody>
          <a:bodyPr>
            <a:normAutofit fontScale="85000" lnSpcReduction="20000"/>
          </a:bodyPr>
          <a:lstStyle/>
          <a:p>
            <a:r>
              <a:rPr lang="en-US" u="sng" dirty="0"/>
              <a:t>IRS FORM 8332 (revised 10/2018) states </a:t>
            </a:r>
            <a:r>
              <a:rPr lang="en-US" dirty="0"/>
              <a:t>“The deduction for personal exemptions is suspended for tax years 2018 through 2025 by the Tax Cuts and Jobs Act. Although the exemption amount is zero, eligibility to claim an exemption may make you eligible for other tax benefits. See Pub. 501 for details. Although taxpayers can’t claim a deduction for exemptions, eligibility to claim an exemption for a child remains important for determining who may claim the child tax credit, the additional child tax credit, and the credit for other dependents, as well as other tax benefits. See the instructions and Pub. 501 for details.”</a:t>
            </a:r>
          </a:p>
        </p:txBody>
      </p:sp>
    </p:spTree>
    <p:extLst>
      <p:ext uri="{BB962C8B-B14F-4D97-AF65-F5344CB8AC3E}">
        <p14:creationId xmlns:p14="http://schemas.microsoft.com/office/powerpoint/2010/main" val="18971131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D67EA-80D3-4405-BB50-DCA1F7267BB9}"/>
              </a:ext>
            </a:extLst>
          </p:cNvPr>
          <p:cNvSpPr>
            <a:spLocks noGrp="1"/>
          </p:cNvSpPr>
          <p:nvPr>
            <p:ph type="title"/>
          </p:nvPr>
        </p:nvSpPr>
        <p:spPr/>
        <p:txBody>
          <a:bodyPr/>
          <a:lstStyle/>
          <a:p>
            <a:r>
              <a:rPr lang="en-US" b="1" dirty="0"/>
              <a:t>DEPENDENT CARE CREDIT</a:t>
            </a:r>
          </a:p>
        </p:txBody>
      </p:sp>
      <p:sp>
        <p:nvSpPr>
          <p:cNvPr id="3" name="Content Placeholder 2">
            <a:extLst>
              <a:ext uri="{FF2B5EF4-FFF2-40B4-BE49-F238E27FC236}">
                <a16:creationId xmlns:a16="http://schemas.microsoft.com/office/drawing/2014/main" id="{746E54DE-FD03-40BC-8F7A-095FEA584FFF}"/>
              </a:ext>
            </a:extLst>
          </p:cNvPr>
          <p:cNvSpPr>
            <a:spLocks noGrp="1"/>
          </p:cNvSpPr>
          <p:nvPr>
            <p:ph idx="1"/>
          </p:nvPr>
        </p:nvSpPr>
        <p:spPr/>
        <p:txBody>
          <a:bodyPr/>
          <a:lstStyle/>
          <a:p>
            <a:r>
              <a:rPr lang="en-US" b="1" u="sng" dirty="0"/>
              <a:t>Custodial Parent Only</a:t>
            </a:r>
            <a:r>
              <a:rPr lang="en-US" dirty="0"/>
              <a:t>.  The noncustodial parent can </a:t>
            </a:r>
            <a:r>
              <a:rPr lang="en-US" b="1" dirty="0"/>
              <a:t>not</a:t>
            </a:r>
            <a:r>
              <a:rPr lang="en-US" dirty="0"/>
              <a:t> treat the child as a qualifying person even if that parent is entitled to claim the child as a dependent under the special rules for a child of divorced or separated parents.  See IRS Publication 503.</a:t>
            </a:r>
          </a:p>
        </p:txBody>
      </p:sp>
    </p:spTree>
    <p:extLst>
      <p:ext uri="{BB962C8B-B14F-4D97-AF65-F5344CB8AC3E}">
        <p14:creationId xmlns:p14="http://schemas.microsoft.com/office/powerpoint/2010/main" val="2725787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B63B0-6ED6-4EE4-81D3-036793FC9B69}"/>
              </a:ext>
            </a:extLst>
          </p:cNvPr>
          <p:cNvSpPr>
            <a:spLocks noGrp="1"/>
          </p:cNvSpPr>
          <p:nvPr>
            <p:ph type="title"/>
          </p:nvPr>
        </p:nvSpPr>
        <p:spPr/>
        <p:txBody>
          <a:bodyPr/>
          <a:lstStyle/>
          <a:p>
            <a:r>
              <a:rPr lang="en-US" b="1" dirty="0"/>
              <a:t>EARNED INCOME TAX CREDIT</a:t>
            </a:r>
            <a:endParaRPr lang="en-US" dirty="0"/>
          </a:p>
        </p:txBody>
      </p:sp>
      <p:sp>
        <p:nvSpPr>
          <p:cNvPr id="3" name="Content Placeholder 2">
            <a:extLst>
              <a:ext uri="{FF2B5EF4-FFF2-40B4-BE49-F238E27FC236}">
                <a16:creationId xmlns:a16="http://schemas.microsoft.com/office/drawing/2014/main" id="{BB98F17F-5284-4D82-9761-B70E689FD98A}"/>
              </a:ext>
            </a:extLst>
          </p:cNvPr>
          <p:cNvSpPr>
            <a:spLocks noGrp="1"/>
          </p:cNvSpPr>
          <p:nvPr>
            <p:ph idx="1"/>
          </p:nvPr>
        </p:nvSpPr>
        <p:spPr/>
        <p:txBody>
          <a:bodyPr>
            <a:normAutofit fontScale="92500" lnSpcReduction="20000"/>
          </a:bodyPr>
          <a:lstStyle/>
          <a:p>
            <a:pPr marL="0" indent="0">
              <a:buNone/>
            </a:pPr>
            <a:r>
              <a:rPr lang="en-US" dirty="0"/>
              <a:t>The same rule applies to the EITC.  The Earned Income Credit is also only available to the custodial parent. This often-overlooked credit is of substantial benefit to lower income taxpayers who have qualifying children.  Like the Child and Dependent Care Credit, the EITC is allowable only to the parent with whom the child has the “same principal place of abode” for more than half of the taxable year.  IRC § 32(c)(3).  Special rules apply for married parents who live apart for the last 6 months of the calendar year and qualify for head of household filing status.</a:t>
            </a:r>
          </a:p>
        </p:txBody>
      </p:sp>
    </p:spTree>
    <p:extLst>
      <p:ext uri="{BB962C8B-B14F-4D97-AF65-F5344CB8AC3E}">
        <p14:creationId xmlns:p14="http://schemas.microsoft.com/office/powerpoint/2010/main" val="46582895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80538-5CF6-4C53-8F8D-B740F0FC16F4}"/>
              </a:ext>
            </a:extLst>
          </p:cNvPr>
          <p:cNvSpPr>
            <a:spLocks noGrp="1"/>
          </p:cNvSpPr>
          <p:nvPr>
            <p:ph type="title"/>
          </p:nvPr>
        </p:nvSpPr>
        <p:spPr/>
        <p:txBody>
          <a:bodyPr/>
          <a:lstStyle/>
          <a:p>
            <a:r>
              <a:rPr lang="en-US" b="1" dirty="0"/>
              <a:t>DEPENDENCY EXEMPTIONS</a:t>
            </a:r>
          </a:p>
        </p:txBody>
      </p:sp>
      <p:sp>
        <p:nvSpPr>
          <p:cNvPr id="3" name="Content Placeholder 2">
            <a:extLst>
              <a:ext uri="{FF2B5EF4-FFF2-40B4-BE49-F238E27FC236}">
                <a16:creationId xmlns:a16="http://schemas.microsoft.com/office/drawing/2014/main" id="{ED0E72EB-FC23-4C6B-AA16-934EB72EF0C7}"/>
              </a:ext>
            </a:extLst>
          </p:cNvPr>
          <p:cNvSpPr>
            <a:spLocks noGrp="1"/>
          </p:cNvSpPr>
          <p:nvPr>
            <p:ph idx="1"/>
          </p:nvPr>
        </p:nvSpPr>
        <p:spPr/>
        <p:txBody>
          <a:bodyPr/>
          <a:lstStyle/>
          <a:p>
            <a:r>
              <a:rPr lang="en-US" b="1" u="sng" dirty="0"/>
              <a:t>Dependent Care Credit – Custodial Parent Only:</a:t>
            </a:r>
            <a:r>
              <a:rPr lang="en-US" b="1" dirty="0"/>
              <a:t>  </a:t>
            </a:r>
            <a:r>
              <a:rPr lang="en-US" dirty="0"/>
              <a:t>The noncustodial parent can't treat the child as a qualifying person even if that parent is entitled to claim the child as a dependent under the special rules for a child of divorced or separated parents.  See IRS Publication 503</a:t>
            </a:r>
          </a:p>
          <a:p>
            <a:endParaRPr lang="en-US" dirty="0"/>
          </a:p>
        </p:txBody>
      </p:sp>
    </p:spTree>
    <p:extLst>
      <p:ext uri="{BB962C8B-B14F-4D97-AF65-F5344CB8AC3E}">
        <p14:creationId xmlns:p14="http://schemas.microsoft.com/office/powerpoint/2010/main" val="30196714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BACK TO THE DEPENDENCY EXEMPTIONS</a:t>
            </a:r>
          </a:p>
        </p:txBody>
      </p:sp>
      <p:sp>
        <p:nvSpPr>
          <p:cNvPr id="3" name="Content Placeholder 2"/>
          <p:cNvSpPr>
            <a:spLocks noGrp="1"/>
          </p:cNvSpPr>
          <p:nvPr>
            <p:ph idx="1"/>
          </p:nvPr>
        </p:nvSpPr>
        <p:spPr/>
        <p:txBody>
          <a:bodyPr>
            <a:normAutofit lnSpcReduction="10000"/>
          </a:bodyPr>
          <a:lstStyle/>
          <a:p>
            <a:r>
              <a:rPr lang="en-US" b="1" u="sng" dirty="0"/>
              <a:t>Dependency Exemption</a:t>
            </a:r>
            <a:r>
              <a:rPr lang="en-US" b="1" dirty="0"/>
              <a:t>.</a:t>
            </a:r>
            <a:r>
              <a:rPr lang="en-US" dirty="0"/>
              <a:t>   The dependency exemption for a child will be awarded to the parent who has physical custody of the child for the greater number of overnights during the calendar year.  If the child spends an equal amount of time with both parents, the parent with the higher adjusted gross income will be allowed to claim the dependency exemption provided the child is otherwise eligible to be claimed as a dependent.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8040</TotalTime>
  <Words>8399</Words>
  <Application>Microsoft Office PowerPoint</Application>
  <PresentationFormat>On-screen Show (4:3)</PresentationFormat>
  <Paragraphs>427</Paragraphs>
  <Slides>111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111</vt:i4>
      </vt:variant>
    </vt:vector>
  </HeadingPairs>
  <TitlesOfParts>
    <vt:vector size="114" baseType="lpstr">
      <vt:lpstr>Arial</vt:lpstr>
      <vt:lpstr>Calibri</vt:lpstr>
      <vt:lpstr>Office Theme</vt:lpstr>
      <vt:lpstr>TAX ISSUES IN DIVORCE</vt:lpstr>
      <vt:lpstr> Introduction to Tax and Divorce </vt:lpstr>
      <vt:lpstr>IRS PUBLICATION 504</vt:lpstr>
      <vt:lpstr>I. TAX CUT AND JOBS ACT OF 2017  </vt:lpstr>
      <vt:lpstr>TAX CUT AND JOBS ACT OF 2017</vt:lpstr>
      <vt:lpstr>TAX CUT AND JOBS ACT OF 2017</vt:lpstr>
      <vt:lpstr>TAX CUT AND JOBS ACT OF 2017</vt:lpstr>
      <vt:lpstr>TAX CUT AND JOBS ACT OF 2017</vt:lpstr>
      <vt:lpstr>TAX CUT AND JOBS ACT OF 2017</vt:lpstr>
      <vt:lpstr>TAX CUT AND JOBS ACT OF 2017</vt:lpstr>
      <vt:lpstr>II.  FILING STATUS</vt:lpstr>
      <vt:lpstr>FILING JOINTLY OR SEPARATELY</vt:lpstr>
      <vt:lpstr>FILING JOINTLY OR SEPARATELY</vt:lpstr>
      <vt:lpstr>FILING JOINTLY OR SEPARATELY</vt:lpstr>
      <vt:lpstr>HEAD OF HOUSEHOLD</vt:lpstr>
      <vt:lpstr>HEAD OF HOUSEHOLD</vt:lpstr>
      <vt:lpstr>QUALIFYING INDIVIDUAL</vt:lpstr>
      <vt:lpstr>QUALIFYING INDIVIDUAL</vt:lpstr>
      <vt:lpstr>FILING JOINTLY OR SEPARATELY</vt:lpstr>
      <vt:lpstr>AMENDING TAX RETURNS</vt:lpstr>
      <vt:lpstr>AMENDING TAX RETURNS</vt:lpstr>
      <vt:lpstr>REFUSAL TO FILE JOINTLY</vt:lpstr>
      <vt:lpstr>REFUSAL TO FILE JOINTLY</vt:lpstr>
      <vt:lpstr>REFUSAL TO FILE JOINTLY</vt:lpstr>
      <vt:lpstr>REFUSAL TO FILE JOINTLY</vt:lpstr>
      <vt:lpstr>REFUSAL TO FILE JOINTLY</vt:lpstr>
      <vt:lpstr>RELIEF FROM JOINT LIABILITY</vt:lpstr>
      <vt:lpstr>INNOCENT SPOUSE - §6015(b)</vt:lpstr>
      <vt:lpstr>INNOCENT SPOUSE - § 6015(b)</vt:lpstr>
      <vt:lpstr>INNOCENT SPOUSE - § 6015 (b)</vt:lpstr>
      <vt:lpstr>RELIEF FROM LIABILITY - § 6015(c) </vt:lpstr>
      <vt:lpstr>EQUITABLE RELIEF - § 6015(f) </vt:lpstr>
      <vt:lpstr>EQUITABLE RELIEF - § 6015(f) </vt:lpstr>
      <vt:lpstr>EQUITABLE RELIEF - § 6015(f) </vt:lpstr>
      <vt:lpstr>UNPAID TAX LIABILITY</vt:lpstr>
      <vt:lpstr>UNPAID TAX LIABILITY</vt:lpstr>
      <vt:lpstr>UNPAID TAX LIABILITY</vt:lpstr>
      <vt:lpstr>UNPAID TAX LIABILITY</vt:lpstr>
      <vt:lpstr>III.  TAXATION OF ASSETS TRANSFERRED IN DIVORCE</vt:lpstr>
      <vt:lpstr>TAX BASIS OF ASSETS</vt:lpstr>
      <vt:lpstr>TAX BASIS OF ASSETS</vt:lpstr>
      <vt:lpstr>TRANSFER OF ASSETS</vt:lpstr>
      <vt:lpstr>TRANSFER OF ASSETS</vt:lpstr>
      <vt:lpstr>TAX FREE TRANSFER OF ASSETS</vt:lpstr>
      <vt:lpstr>TAX FREE TRANSFER OF ASSETS</vt:lpstr>
      <vt:lpstr>TAX FREE TRANSFER OF ASSETS</vt:lpstr>
      <vt:lpstr>CAPITAL GAINS</vt:lpstr>
      <vt:lpstr>CAPITAL GAINS</vt:lpstr>
      <vt:lpstr>CAPITAL GAINS</vt:lpstr>
      <vt:lpstr>Capital Carry-Forward</vt:lpstr>
      <vt:lpstr>CAPITAL GAINS</vt:lpstr>
      <vt:lpstr>CAPITAL GAINS</vt:lpstr>
      <vt:lpstr>CAPITAL GAINS</vt:lpstr>
      <vt:lpstr>PRACTICE TIP</vt:lpstr>
      <vt:lpstr>GIFTS</vt:lpstr>
      <vt:lpstr>GIFTS</vt:lpstr>
      <vt:lpstr>IV. TAX ON SALE OF MARITAL HOME</vt:lpstr>
      <vt:lpstr>I.R.C.  § 121 </vt:lpstr>
      <vt:lpstr>SALE OF PRIMARY RESIDENCE</vt:lpstr>
      <vt:lpstr>SALE OF PRIMARY RESIDENCE</vt:lpstr>
      <vt:lpstr>SALE OF PRIMARY RESIDENCE</vt:lpstr>
      <vt:lpstr>V. TAX IMPACT OF DIVIDING RETIREMENT ACCOUNTS</vt:lpstr>
      <vt:lpstr>ERISA QUALIFIED PLANS</vt:lpstr>
      <vt:lpstr>ERISA QUALIFIED PLANS</vt:lpstr>
      <vt:lpstr>ERISA QUALIFIED PLANS</vt:lpstr>
      <vt:lpstr>ERISA QUALIFIED PLANS</vt:lpstr>
      <vt:lpstr>EARLY WITHDRAWAL PENALTY</vt:lpstr>
      <vt:lpstr>PRACTICE TIP</vt:lpstr>
      <vt:lpstr>INTRO TO BUSINESS INCOME &amp; RETURNS</vt:lpstr>
      <vt:lpstr>“S” Corporation or Partnership Income Issues</vt:lpstr>
      <vt:lpstr>CORPORATIONS</vt:lpstr>
      <vt:lpstr>CORPORATIONS</vt:lpstr>
      <vt:lpstr>CORPORATIONS</vt:lpstr>
      <vt:lpstr>PARTNERSHIPS</vt:lpstr>
      <vt:lpstr>S CORPS</vt:lpstr>
      <vt:lpstr>S CORPS</vt:lpstr>
      <vt:lpstr>LLC’S</vt:lpstr>
      <vt:lpstr>LLC’S</vt:lpstr>
      <vt:lpstr>VII. TAXATION OF SPOUSAL MAINTENANCE</vt:lpstr>
      <vt:lpstr>SPOUSAL MAINTENANCE</vt:lpstr>
      <vt:lpstr>SPOUSAL MAINTENANCE</vt:lpstr>
      <vt:lpstr>SPOUSAL MAINTENANCE</vt:lpstr>
      <vt:lpstr>SPOUSAL MAINTENANCE</vt:lpstr>
      <vt:lpstr>UNDIFFERENTIATED SUPPORT</vt:lpstr>
      <vt:lpstr>UNDIFFERENTIATED SUPPORT</vt:lpstr>
      <vt:lpstr>UNDIFFERENTIATED SUPPORT</vt:lpstr>
      <vt:lpstr>PAYMENTS TO A THIRD PARTY</vt:lpstr>
      <vt:lpstr>PAYMENTS TO A THIRD PARTY</vt:lpstr>
      <vt:lpstr>RECAPTURE</vt:lpstr>
      <vt:lpstr>RECAPTURE</vt:lpstr>
      <vt:lpstr>RECAPTURE</vt:lpstr>
      <vt:lpstr>RECAPTURE</vt:lpstr>
      <vt:lpstr>VIII DEPENDENCY EXEMPTIONS &amp; CREDITS</vt:lpstr>
      <vt:lpstr>DEPENDENCY EXEMPTIONS</vt:lpstr>
      <vt:lpstr>DEPENDENCY EXEMPTIONS</vt:lpstr>
      <vt:lpstr>DEPENDENT CARE CREDIT</vt:lpstr>
      <vt:lpstr>EARNED INCOME TAX CREDIT</vt:lpstr>
      <vt:lpstr>DEPENDENCY EXEMPTIONS</vt:lpstr>
      <vt:lpstr>BACK TO THE DEPENDENCY EXEMPTIONS</vt:lpstr>
      <vt:lpstr>DEPENDENCY EXEMPTIONS</vt:lpstr>
      <vt:lpstr>MEDICAL EXPENSES</vt:lpstr>
      <vt:lpstr>PHASEOUTS</vt:lpstr>
      <vt:lpstr>PHASEOUTS</vt:lpstr>
      <vt:lpstr>PHASEOUTS</vt:lpstr>
      <vt:lpstr>DEDUCTING LEGAL FEES</vt:lpstr>
      <vt:lpstr>IX. DEDUCTING LEGAL FEES</vt:lpstr>
      <vt:lpstr>DEDUCTING LEGAL FEES</vt:lpstr>
      <vt:lpstr>DEDUCTING LEGAL FEES</vt:lpstr>
      <vt:lpstr>DEDUCTING LEGAL FEES</vt:lpstr>
      <vt:lpstr>X. ADDITIONAL TAX RESOURCES </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ROLE DURING SETTLEMENT AND TRIAL</dc:title>
  <dc:creator>Todd</dc:creator>
  <cp:lastModifiedBy>Todd DeVallance</cp:lastModifiedBy>
  <cp:revision>178</cp:revision>
  <dcterms:created xsi:type="dcterms:W3CDTF">2015-04-09T23:39:04Z</dcterms:created>
  <dcterms:modified xsi:type="dcterms:W3CDTF">2024-01-23T22:05:49Z</dcterms:modified>
</cp:coreProperties>
</file>